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97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4E551BD9-1BB9-4CA5-AB6C-001CA69586D3}" type="datetimeFigureOut">
              <a:rPr lang="fr-FR" smtClean="0"/>
              <a:pPr/>
              <a:t>21/09/2017</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78DC2A17-E77F-440C-8FC7-92CEA510A90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E551BD9-1BB9-4CA5-AB6C-001CA69586D3}" type="datetimeFigureOut">
              <a:rPr lang="fr-FR" smtClean="0"/>
              <a:pPr/>
              <a:t>21/09/2017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C2A17-E77F-440C-8FC7-92CEA510A90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E551BD9-1BB9-4CA5-AB6C-001CA69586D3}" type="datetimeFigureOut">
              <a:rPr lang="fr-FR" smtClean="0"/>
              <a:pPr/>
              <a:t>21/09/2017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C2A17-E77F-440C-8FC7-92CEA510A90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E551BD9-1BB9-4CA5-AB6C-001CA69586D3}" type="datetimeFigureOut">
              <a:rPr lang="fr-FR" smtClean="0"/>
              <a:pPr/>
              <a:t>21/09/2017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C2A17-E77F-440C-8FC7-92CEA510A90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4E551BD9-1BB9-4CA5-AB6C-001CA69586D3}" type="datetimeFigureOut">
              <a:rPr lang="fr-FR" smtClean="0"/>
              <a:pPr/>
              <a:t>21/09/2017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8DC2A17-E77F-440C-8FC7-92CEA510A90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E551BD9-1BB9-4CA5-AB6C-001CA69586D3}" type="datetimeFigureOut">
              <a:rPr lang="fr-FR" smtClean="0"/>
              <a:pPr/>
              <a:t>21/09/2017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DC2A17-E77F-440C-8FC7-92CEA510A90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4E551BD9-1BB9-4CA5-AB6C-001CA69586D3}" type="datetimeFigureOut">
              <a:rPr lang="fr-FR" smtClean="0"/>
              <a:pPr/>
              <a:t>21/09/2017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8DC2A17-E77F-440C-8FC7-92CEA510A90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4E551BD9-1BB9-4CA5-AB6C-001CA69586D3}" type="datetimeFigureOut">
              <a:rPr lang="fr-FR" smtClean="0"/>
              <a:pPr/>
              <a:t>21/09/2017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8DC2A17-E77F-440C-8FC7-92CEA510A90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551BD9-1BB9-4CA5-AB6C-001CA69586D3}" type="datetimeFigureOut">
              <a:rPr lang="fr-FR" smtClean="0"/>
              <a:pPr/>
              <a:t>21/09/2017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8DC2A17-E77F-440C-8FC7-92CEA510A90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4E551BD9-1BB9-4CA5-AB6C-001CA69586D3}" type="datetimeFigureOut">
              <a:rPr lang="fr-FR" smtClean="0"/>
              <a:pPr/>
              <a:t>21/09/2017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8DC2A17-E77F-440C-8FC7-92CEA510A90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4E551BD9-1BB9-4CA5-AB6C-001CA69586D3}" type="datetimeFigureOut">
              <a:rPr lang="fr-FR" smtClean="0"/>
              <a:pPr/>
              <a:t>21/09/2017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78DC2A17-E77F-440C-8FC7-92CEA510A901}"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E551BD9-1BB9-4CA5-AB6C-001CA69586D3}" type="datetimeFigureOut">
              <a:rPr lang="fr-FR" smtClean="0"/>
              <a:pPr/>
              <a:t>21/09/2017</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DC2A17-E77F-440C-8FC7-92CEA510A901}"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8784" y="1371600"/>
            <a:ext cx="7851648" cy="1828800"/>
          </a:xfrm>
        </p:spPr>
        <p:txBody>
          <a:bodyPr>
            <a:normAutofit/>
          </a:bodyPr>
          <a:lstStyle/>
          <a:p>
            <a:pPr algn="ctr"/>
            <a:r>
              <a:rPr lang="fr-FR" b="1" dirty="0" smtClean="0">
                <a:latin typeface="Arial Black" pitchFamily="34" charset="0"/>
              </a:rPr>
              <a:t>L’insigne Arpète</a:t>
            </a:r>
            <a:endParaRPr lang="fr-FR" b="1" dirty="0">
              <a:latin typeface="Arial Black" pitchFamily="34" charset="0"/>
            </a:endParaRPr>
          </a:p>
        </p:txBody>
      </p:sp>
      <p:sp>
        <p:nvSpPr>
          <p:cNvPr id="3" name="Sous-titre 2"/>
          <p:cNvSpPr>
            <a:spLocks noGrp="1"/>
          </p:cNvSpPr>
          <p:nvPr>
            <p:ph type="subTitle" idx="1"/>
          </p:nvPr>
        </p:nvSpPr>
        <p:spPr>
          <a:xfrm>
            <a:off x="533400" y="3228536"/>
            <a:ext cx="7854696" cy="992552"/>
          </a:xfrm>
        </p:spPr>
        <p:txBody>
          <a:bodyPr>
            <a:normAutofit/>
          </a:bodyPr>
          <a:lstStyle/>
          <a:p>
            <a:pPr algn="ctr"/>
            <a:r>
              <a:rPr lang="fr-FR" b="1" dirty="0" smtClean="0">
                <a:latin typeface="Arial Black" pitchFamily="34" charset="0"/>
              </a:rPr>
              <a:t>« elle est le garant d'expertise et d'excellence »</a:t>
            </a:r>
            <a:endParaRPr lang="fr-FR" b="1" dirty="0">
              <a:latin typeface="Arial Black" pitchFamily="34" charset="0"/>
            </a:endParaRPr>
          </a:p>
        </p:txBody>
      </p:sp>
      <p:sp>
        <p:nvSpPr>
          <p:cNvPr id="4" name="ZoneTexte 3"/>
          <p:cNvSpPr txBox="1"/>
          <p:nvPr/>
        </p:nvSpPr>
        <p:spPr>
          <a:xfrm>
            <a:off x="4572000" y="4221088"/>
            <a:ext cx="3121367" cy="369332"/>
          </a:xfrm>
          <a:prstGeom prst="rect">
            <a:avLst/>
          </a:prstGeom>
          <a:noFill/>
        </p:spPr>
        <p:txBody>
          <a:bodyPr wrap="none" rtlCol="0">
            <a:spAutoFit/>
          </a:bodyPr>
          <a:lstStyle/>
          <a:p>
            <a:r>
              <a:rPr lang="fr-FR" dirty="0">
                <a:latin typeface="Arial" pitchFamily="34" charset="0"/>
                <a:cs typeface="Arial" pitchFamily="34" charset="0"/>
              </a:rPr>
              <a:t>G</a:t>
            </a:r>
            <a:r>
              <a:rPr lang="fr-FR" dirty="0" smtClean="0">
                <a:latin typeface="Arial" pitchFamily="34" charset="0"/>
                <a:cs typeface="Arial" pitchFamily="34" charset="0"/>
              </a:rPr>
              <a:t>énéral </a:t>
            </a:r>
            <a:r>
              <a:rPr lang="fr-FR" dirty="0">
                <a:latin typeface="Arial" pitchFamily="34" charset="0"/>
                <a:cs typeface="Arial" pitchFamily="34" charset="0"/>
              </a:rPr>
              <a:t>Bernard DUPLAND </a:t>
            </a:r>
          </a:p>
        </p:txBody>
      </p:sp>
      <p:sp>
        <p:nvSpPr>
          <p:cNvPr id="5" name="ZoneTexte 4"/>
          <p:cNvSpPr txBox="1"/>
          <p:nvPr/>
        </p:nvSpPr>
        <p:spPr>
          <a:xfrm>
            <a:off x="3851920" y="4581128"/>
            <a:ext cx="4908716" cy="276999"/>
          </a:xfrm>
          <a:prstGeom prst="rect">
            <a:avLst/>
          </a:prstGeom>
          <a:noFill/>
        </p:spPr>
        <p:txBody>
          <a:bodyPr wrap="none" rtlCol="0">
            <a:spAutoFit/>
          </a:bodyPr>
          <a:lstStyle/>
          <a:p>
            <a:r>
              <a:rPr lang="fr-FR" sz="1200" dirty="0" smtClean="0">
                <a:latin typeface="Arial" pitchFamily="34" charset="0"/>
                <a:cs typeface="Arial" pitchFamily="34" charset="0"/>
              </a:rPr>
              <a:t>Extrait de son intervention lors de la remise des prix du 27 juillet 2017</a:t>
            </a:r>
            <a:endParaRPr lang="fr-FR" sz="12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4500"/>
                            </p:stCondLst>
                            <p:childTnLst>
                              <p:par>
                                <p:cTn id="11" presetID="1" presetClass="entr" presetSubtype="0"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5500"/>
                            </p:stCondLst>
                            <p:childTnLst>
                              <p:par>
                                <p:cTn id="14" presetID="1" presetClass="entr" presetSubtype="0" fill="hold" grpId="0" nodeType="afterEffect">
                                  <p:stCondLst>
                                    <p:cond delay="5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87624" y="2300679"/>
            <a:ext cx="6264696" cy="1200329"/>
          </a:xfrm>
          <a:prstGeom prst="rect">
            <a:avLst/>
          </a:prstGeom>
          <a:noFill/>
        </p:spPr>
        <p:txBody>
          <a:bodyPr wrap="square" rtlCol="0">
            <a:spAutoFit/>
          </a:bodyPr>
          <a:lstStyle/>
          <a:p>
            <a:pPr algn="just"/>
            <a:r>
              <a:rPr lang="fr-FR" dirty="0" smtClean="0">
                <a:latin typeface="Arial" pitchFamily="34" charset="0"/>
                <a:cs typeface="Arial" pitchFamily="34" charset="0"/>
              </a:rPr>
              <a:t>Cet </a:t>
            </a:r>
            <a:r>
              <a:rPr lang="fr-FR" dirty="0">
                <a:latin typeface="Arial" pitchFamily="34" charset="0"/>
                <a:cs typeface="Arial" pitchFamily="34" charset="0"/>
              </a:rPr>
              <a:t>insigne est porté actuellement par les élèves et les cadres du Cours </a:t>
            </a:r>
            <a:r>
              <a:rPr lang="fr-FR" dirty="0" smtClean="0">
                <a:latin typeface="Arial" pitchFamily="34" charset="0"/>
                <a:cs typeface="Arial" pitchFamily="34" charset="0"/>
              </a:rPr>
              <a:t>d’Enseignement </a:t>
            </a:r>
            <a:r>
              <a:rPr lang="fr-FR" dirty="0">
                <a:latin typeface="Arial" pitchFamily="34" charset="0"/>
                <a:cs typeface="Arial" pitchFamily="34" charset="0"/>
              </a:rPr>
              <a:t>T</a:t>
            </a:r>
            <a:r>
              <a:rPr lang="fr-FR" dirty="0" smtClean="0">
                <a:latin typeface="Arial" pitchFamily="34" charset="0"/>
                <a:cs typeface="Arial" pitchFamily="34" charset="0"/>
              </a:rPr>
              <a:t>echnique </a:t>
            </a:r>
            <a:r>
              <a:rPr lang="fr-FR" dirty="0">
                <a:latin typeface="Arial" pitchFamily="34" charset="0"/>
                <a:cs typeface="Arial" pitchFamily="34" charset="0"/>
              </a:rPr>
              <a:t>de </a:t>
            </a:r>
            <a:r>
              <a:rPr lang="fr-FR" dirty="0" smtClean="0">
                <a:latin typeface="Arial" pitchFamily="34" charset="0"/>
                <a:cs typeface="Arial" pitchFamily="34" charset="0"/>
              </a:rPr>
              <a:t>l’Armée </a:t>
            </a:r>
            <a:r>
              <a:rPr lang="fr-FR" dirty="0">
                <a:latin typeface="Arial" pitchFamily="34" charset="0"/>
                <a:cs typeface="Arial" pitchFamily="34" charset="0"/>
              </a:rPr>
              <a:t>de </a:t>
            </a:r>
            <a:r>
              <a:rPr lang="fr-FR" dirty="0" smtClean="0">
                <a:latin typeface="Arial" pitchFamily="34" charset="0"/>
                <a:cs typeface="Arial" pitchFamily="34" charset="0"/>
              </a:rPr>
              <a:t>l’Air  (</a:t>
            </a:r>
            <a:r>
              <a:rPr lang="fr-FR" dirty="0">
                <a:latin typeface="Arial" pitchFamily="34" charset="0"/>
                <a:cs typeface="Arial" pitchFamily="34" charset="0"/>
              </a:rPr>
              <a:t>CETAA).</a:t>
            </a:r>
          </a:p>
          <a:p>
            <a:r>
              <a:rPr lang="fr-FR" dirty="0"/>
              <a:t> </a:t>
            </a:r>
          </a:p>
        </p:txBody>
      </p:sp>
      <p:pic>
        <p:nvPicPr>
          <p:cNvPr id="3074" name="Picture 2" descr="Insigne BER"/>
          <p:cNvPicPr>
            <a:picLocks noChangeAspect="1" noChangeArrowheads="1"/>
          </p:cNvPicPr>
          <p:nvPr/>
        </p:nvPicPr>
        <p:blipFill>
          <a:blip r:embed="rId2" cstate="print"/>
          <a:stretch>
            <a:fillRect/>
          </a:stretch>
        </p:blipFill>
        <p:spPr bwMode="auto">
          <a:xfrm>
            <a:off x="3131840" y="3664526"/>
            <a:ext cx="2455168" cy="3029956"/>
          </a:xfrm>
          <a:prstGeom prst="rect">
            <a:avLst/>
          </a:prstGeom>
          <a:noFill/>
          <a:ln w="9525">
            <a:noFill/>
            <a:miter lim="800000"/>
            <a:headEnd/>
            <a:tailEnd/>
          </a:ln>
        </p:spPr>
      </p:pic>
      <p:sp>
        <p:nvSpPr>
          <p:cNvPr id="4" name="ZoneTexte 3"/>
          <p:cNvSpPr txBox="1"/>
          <p:nvPr/>
        </p:nvSpPr>
        <p:spPr>
          <a:xfrm>
            <a:off x="1517665" y="980728"/>
            <a:ext cx="5573321" cy="1200329"/>
          </a:xfrm>
          <a:prstGeom prst="rect">
            <a:avLst/>
          </a:prstGeom>
          <a:noFill/>
        </p:spPr>
        <p:txBody>
          <a:bodyPr wrap="none" rtlCol="0">
            <a:spAutoFit/>
          </a:bodyPr>
          <a:lstStyle/>
          <a:p>
            <a:pPr algn="ctr"/>
            <a:r>
              <a:rPr lang="fr-FR" b="1" dirty="0" smtClean="0">
                <a:latin typeface="Arial" pitchFamily="34" charset="0"/>
                <a:cs typeface="Arial" pitchFamily="34" charset="0"/>
              </a:rPr>
              <a:t>DEPUIS 1966</a:t>
            </a:r>
            <a:r>
              <a:rPr lang="fr-FR" dirty="0" smtClean="0"/>
              <a:t>  </a:t>
            </a:r>
          </a:p>
          <a:p>
            <a:endParaRPr lang="fr-FR" dirty="0" smtClean="0"/>
          </a:p>
          <a:p>
            <a:pPr algn="ctr"/>
            <a:r>
              <a:rPr lang="fr-FR" dirty="0" smtClean="0">
                <a:latin typeface="Arial" pitchFamily="34" charset="0"/>
                <a:cs typeface="Arial" pitchFamily="34" charset="0"/>
              </a:rPr>
              <a:t>Insigne porté par les élèves de l’école de Saintes.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53" presetClass="entr" presetSubtype="0" fill="hold" nodeType="afterEffect">
                                  <p:stCondLst>
                                    <p:cond delay="200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2000" fill="hold"/>
                                        <p:tgtEl>
                                          <p:spTgt spid="3074"/>
                                        </p:tgtEl>
                                        <p:attrNameLst>
                                          <p:attrName>ppt_w</p:attrName>
                                        </p:attrNameLst>
                                      </p:cBhvr>
                                      <p:tavLst>
                                        <p:tav tm="0">
                                          <p:val>
                                            <p:fltVal val="0"/>
                                          </p:val>
                                        </p:tav>
                                        <p:tav tm="100000">
                                          <p:val>
                                            <p:strVal val="#ppt_w"/>
                                          </p:val>
                                        </p:tav>
                                      </p:tavLst>
                                    </p:anim>
                                    <p:anim calcmode="lin" valueType="num">
                                      <p:cBhvr>
                                        <p:cTn id="11" dur="2000" fill="hold"/>
                                        <p:tgtEl>
                                          <p:spTgt spid="3074"/>
                                        </p:tgtEl>
                                        <p:attrNameLst>
                                          <p:attrName>ppt_h</p:attrName>
                                        </p:attrNameLst>
                                      </p:cBhvr>
                                      <p:tavLst>
                                        <p:tav tm="0">
                                          <p:val>
                                            <p:fltVal val="0"/>
                                          </p:val>
                                        </p:tav>
                                        <p:tav tm="100000">
                                          <p:val>
                                            <p:strVal val="#ppt_h"/>
                                          </p:val>
                                        </p:tav>
                                      </p:tavLst>
                                    </p:anim>
                                    <p:animEffect transition="in" filter="fade">
                                      <p:cBhvr>
                                        <p:cTn id="12" dur="2000"/>
                                        <p:tgtEl>
                                          <p:spTgt spid="3074"/>
                                        </p:tgtEl>
                                      </p:cBhvr>
                                    </p:animEffect>
                                  </p:childTnLst>
                                </p:cTn>
                              </p:par>
                            </p:childTnLst>
                          </p:cTn>
                        </p:par>
                        <p:par>
                          <p:cTn id="13" fill="hold">
                            <p:stCondLst>
                              <p:cond delay="4500"/>
                            </p:stCondLst>
                            <p:childTnLst>
                              <p:par>
                                <p:cTn id="14" presetID="1" presetClass="entr" presetSubtype="0" fill="hold" grpId="0" nodeType="afterEffect">
                                  <p:stCondLst>
                                    <p:cond delay="20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signe BER"/>
          <p:cNvPicPr>
            <a:picLocks noChangeAspect="1" noChangeArrowheads="1"/>
          </p:cNvPicPr>
          <p:nvPr/>
        </p:nvPicPr>
        <p:blipFill>
          <a:blip r:embed="rId2" cstate="print"/>
          <a:stretch>
            <a:fillRect/>
          </a:stretch>
        </p:blipFill>
        <p:spPr bwMode="auto">
          <a:xfrm>
            <a:off x="3472078" y="1429707"/>
            <a:ext cx="2131436" cy="2630434"/>
          </a:xfrm>
          <a:prstGeom prst="rect">
            <a:avLst/>
          </a:prstGeom>
          <a:noFill/>
          <a:ln w="9525">
            <a:noFill/>
            <a:miter lim="800000"/>
            <a:headEnd/>
            <a:tailEnd/>
          </a:ln>
        </p:spPr>
      </p:pic>
      <p:sp>
        <p:nvSpPr>
          <p:cNvPr id="6" name="ZoneTexte 5"/>
          <p:cNvSpPr txBox="1"/>
          <p:nvPr/>
        </p:nvSpPr>
        <p:spPr>
          <a:xfrm>
            <a:off x="1331640" y="4293097"/>
            <a:ext cx="6624736" cy="2585323"/>
          </a:xfrm>
          <a:prstGeom prst="rect">
            <a:avLst/>
          </a:prstGeom>
          <a:noFill/>
        </p:spPr>
        <p:txBody>
          <a:bodyPr wrap="square" rtlCol="0">
            <a:spAutoFit/>
          </a:bodyPr>
          <a:lstStyle/>
          <a:p>
            <a:pPr algn="just"/>
            <a:r>
              <a:rPr lang="fr-FR" dirty="0">
                <a:solidFill>
                  <a:srgbClr val="FFFF00"/>
                </a:solidFill>
                <a:latin typeface="Arial" pitchFamily="34" charset="0"/>
                <a:cs typeface="Arial" pitchFamily="34" charset="0"/>
              </a:rPr>
              <a:t>Roue ovale striée et dentée d’argent ajouré du même, le tout chargé de deux éclairs mis en barre, chargé en flanc dextre de la pointe d’un avion aussi d’argent brochant sur le tout, au </a:t>
            </a:r>
            <a:r>
              <a:rPr lang="fr-FR" dirty="0" err="1">
                <a:solidFill>
                  <a:srgbClr val="FFFF00"/>
                </a:solidFill>
                <a:latin typeface="Arial" pitchFamily="34" charset="0"/>
                <a:cs typeface="Arial" pitchFamily="34" charset="0"/>
              </a:rPr>
              <a:t>demi-vol</a:t>
            </a:r>
            <a:r>
              <a:rPr lang="fr-FR" dirty="0">
                <a:solidFill>
                  <a:srgbClr val="FFFF00"/>
                </a:solidFill>
                <a:latin typeface="Arial" pitchFamily="34" charset="0"/>
                <a:cs typeface="Arial" pitchFamily="34" charset="0"/>
              </a:rPr>
              <a:t> d’or mouvant de l’avion et brochant à senestre sur la roue dentée.</a:t>
            </a:r>
          </a:p>
          <a:p>
            <a:pPr algn="just"/>
            <a:endParaRPr lang="fr-FR" dirty="0" smtClean="0">
              <a:solidFill>
                <a:srgbClr val="FFFF00"/>
              </a:solidFill>
              <a:latin typeface="Arial" pitchFamily="34" charset="0"/>
              <a:cs typeface="Arial" pitchFamily="34" charset="0"/>
            </a:endParaRPr>
          </a:p>
          <a:p>
            <a:pPr algn="just"/>
            <a:r>
              <a:rPr lang="fr-FR" dirty="0" smtClean="0">
                <a:solidFill>
                  <a:srgbClr val="FFFF00"/>
                </a:solidFill>
                <a:latin typeface="Arial" pitchFamily="34" charset="0"/>
                <a:cs typeface="Arial" pitchFamily="34" charset="0"/>
              </a:rPr>
              <a:t>Il est homologué sous le numéro A 934 le 17 janvier 1966</a:t>
            </a:r>
          </a:p>
          <a:p>
            <a:pPr algn="just"/>
            <a:endParaRPr lang="fr-FR" dirty="0" smtClean="0">
              <a:solidFill>
                <a:srgbClr val="FFFF00"/>
              </a:solidFill>
              <a:latin typeface="Arial" pitchFamily="34" charset="0"/>
              <a:cs typeface="Arial" pitchFamily="34" charset="0"/>
            </a:endParaRPr>
          </a:p>
          <a:p>
            <a:endParaRPr lang="fr-FR" dirty="0"/>
          </a:p>
        </p:txBody>
      </p:sp>
      <p:sp>
        <p:nvSpPr>
          <p:cNvPr id="7" name="ZoneTexte 6"/>
          <p:cNvSpPr txBox="1"/>
          <p:nvPr/>
        </p:nvSpPr>
        <p:spPr>
          <a:xfrm>
            <a:off x="3059832" y="764704"/>
            <a:ext cx="2996333" cy="738664"/>
          </a:xfrm>
          <a:prstGeom prst="rect">
            <a:avLst/>
          </a:prstGeom>
          <a:noFill/>
        </p:spPr>
        <p:txBody>
          <a:bodyPr wrap="square" rtlCol="0">
            <a:spAutoFit/>
          </a:bodyPr>
          <a:lstStyle/>
          <a:p>
            <a:r>
              <a:rPr lang="fr-FR" sz="2400" i="1" dirty="0">
                <a:solidFill>
                  <a:srgbClr val="FFFF00"/>
                </a:solidFill>
                <a:latin typeface="Arial" pitchFamily="34" charset="0"/>
                <a:cs typeface="Arial" pitchFamily="34" charset="0"/>
              </a:rPr>
              <a:t>Définition héraldique</a:t>
            </a:r>
            <a:endParaRPr lang="fr-FR" sz="2400" dirty="0">
              <a:solidFill>
                <a:srgbClr val="FFFF00"/>
              </a:solidFill>
              <a:latin typeface="Arial" pitchFamily="34" charset="0"/>
              <a:cs typeface="Arial" pitchFamily="34" charset="0"/>
            </a:endParaRP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signe BER"/>
          <p:cNvPicPr>
            <a:picLocks noChangeAspect="1" noChangeArrowheads="1"/>
          </p:cNvPicPr>
          <p:nvPr/>
        </p:nvPicPr>
        <p:blipFill>
          <a:blip r:embed="rId2" cstate="print"/>
          <a:stretch>
            <a:fillRect/>
          </a:stretch>
        </p:blipFill>
        <p:spPr bwMode="auto">
          <a:xfrm>
            <a:off x="3472078" y="1429707"/>
            <a:ext cx="2131436" cy="2630434"/>
          </a:xfrm>
          <a:prstGeom prst="rect">
            <a:avLst/>
          </a:prstGeom>
          <a:noFill/>
          <a:ln w="9525">
            <a:noFill/>
            <a:miter lim="800000"/>
            <a:headEnd/>
            <a:tailEnd/>
          </a:ln>
        </p:spPr>
      </p:pic>
      <p:sp>
        <p:nvSpPr>
          <p:cNvPr id="6" name="ZoneTexte 5"/>
          <p:cNvSpPr txBox="1"/>
          <p:nvPr/>
        </p:nvSpPr>
        <p:spPr>
          <a:xfrm>
            <a:off x="1331640" y="4293097"/>
            <a:ext cx="6624736" cy="2585323"/>
          </a:xfrm>
          <a:prstGeom prst="rect">
            <a:avLst/>
          </a:prstGeom>
          <a:noFill/>
        </p:spPr>
        <p:txBody>
          <a:bodyPr wrap="square" rtlCol="0">
            <a:spAutoFit/>
          </a:bodyPr>
          <a:lstStyle/>
          <a:p>
            <a:pPr algn="just"/>
            <a:r>
              <a:rPr lang="fr-FR" dirty="0" smtClean="0">
                <a:solidFill>
                  <a:srgbClr val="FFFF00"/>
                </a:solidFill>
                <a:latin typeface="Arial" pitchFamily="34" charset="0"/>
                <a:cs typeface="Arial" pitchFamily="34" charset="0"/>
              </a:rPr>
              <a:t>La roue dentée qui forme la principale de l’insigne symbolise la mécanique,</a:t>
            </a:r>
          </a:p>
          <a:p>
            <a:pPr algn="just"/>
            <a:r>
              <a:rPr lang="fr-FR" dirty="0" smtClean="0">
                <a:solidFill>
                  <a:srgbClr val="FFFF00"/>
                </a:solidFill>
                <a:latin typeface="Arial" pitchFamily="34" charset="0"/>
                <a:cs typeface="Arial" pitchFamily="34" charset="0"/>
              </a:rPr>
              <a:t>L’aile qui sort légèrement au côté droit et en haut de la roue dentée représente l’armée de l’air,</a:t>
            </a:r>
          </a:p>
          <a:p>
            <a:pPr algn="just"/>
            <a:r>
              <a:rPr lang="fr-FR" dirty="0" smtClean="0">
                <a:solidFill>
                  <a:srgbClr val="FFFF00"/>
                </a:solidFill>
                <a:latin typeface="Arial" pitchFamily="34" charset="0"/>
                <a:cs typeface="Arial" pitchFamily="34" charset="0"/>
              </a:rPr>
              <a:t>A l’intérieur de l’insigne, un avion symbolise les diverses spécialités de bord,</a:t>
            </a:r>
          </a:p>
          <a:p>
            <a:pPr algn="just"/>
            <a:r>
              <a:rPr lang="fr-FR" dirty="0" smtClean="0">
                <a:solidFill>
                  <a:srgbClr val="FFFF00"/>
                </a:solidFill>
                <a:latin typeface="Arial" pitchFamily="34" charset="0"/>
                <a:cs typeface="Arial" pitchFamily="34" charset="0"/>
              </a:rPr>
              <a:t>Enfin deux éclairs symbolisent la radio et les spécialités de électroniques.</a:t>
            </a:r>
          </a:p>
          <a:p>
            <a:endParaRPr lang="fr-FR" dirty="0"/>
          </a:p>
        </p:txBody>
      </p:sp>
      <p:sp>
        <p:nvSpPr>
          <p:cNvPr id="7" name="ZoneTexte 6"/>
          <p:cNvSpPr txBox="1"/>
          <p:nvPr/>
        </p:nvSpPr>
        <p:spPr>
          <a:xfrm>
            <a:off x="2915816" y="764704"/>
            <a:ext cx="3240360" cy="738664"/>
          </a:xfrm>
          <a:prstGeom prst="rect">
            <a:avLst/>
          </a:prstGeom>
          <a:noFill/>
        </p:spPr>
        <p:txBody>
          <a:bodyPr wrap="square" rtlCol="0">
            <a:spAutoFit/>
          </a:bodyPr>
          <a:lstStyle/>
          <a:p>
            <a:pPr algn="ctr"/>
            <a:r>
              <a:rPr lang="fr-FR" sz="2400" i="1" dirty="0" smtClean="0">
                <a:solidFill>
                  <a:srgbClr val="FFFF00"/>
                </a:solidFill>
                <a:latin typeface="Arial" pitchFamily="34" charset="0"/>
                <a:cs typeface="Arial" pitchFamily="34" charset="0"/>
              </a:rPr>
              <a:t>Définition symbolique</a:t>
            </a:r>
            <a:endParaRPr lang="fr-FR" sz="2400" dirty="0" smtClean="0">
              <a:solidFill>
                <a:srgbClr val="FFFF00"/>
              </a:solidFill>
              <a:latin typeface="Arial" pitchFamily="34" charset="0"/>
              <a:cs typeface="Arial" pitchFamily="34" charset="0"/>
            </a:endParaRP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87624" y="1901731"/>
            <a:ext cx="6264696" cy="2031325"/>
          </a:xfrm>
          <a:prstGeom prst="rect">
            <a:avLst/>
          </a:prstGeom>
          <a:noFill/>
        </p:spPr>
        <p:txBody>
          <a:bodyPr wrap="square" rtlCol="0">
            <a:spAutoFit/>
          </a:bodyPr>
          <a:lstStyle/>
          <a:p>
            <a:pPr algn="just"/>
            <a:r>
              <a:rPr lang="fr-FR" dirty="0" smtClean="0">
                <a:latin typeface="Arial" pitchFamily="34" charset="0"/>
                <a:cs typeface="Arial" pitchFamily="34" charset="0"/>
              </a:rPr>
              <a:t>L’association des anciens élèves a créé ce modèle en fusionnant les 2 insignes de l’école : </a:t>
            </a:r>
          </a:p>
          <a:p>
            <a:pPr algn="ctr"/>
            <a:r>
              <a:rPr lang="fr-FR" dirty="0" smtClean="0">
                <a:latin typeface="Arial" pitchFamily="34" charset="0"/>
                <a:cs typeface="Arial" pitchFamily="34" charset="0"/>
              </a:rPr>
              <a:t>l’insigne AM et l’insigne ET. </a:t>
            </a:r>
          </a:p>
          <a:p>
            <a:pPr algn="just"/>
            <a:r>
              <a:rPr lang="fr-FR" dirty="0" smtClean="0">
                <a:latin typeface="Arial" pitchFamily="34" charset="0"/>
                <a:cs typeface="Arial" pitchFamily="34" charset="0"/>
              </a:rPr>
              <a:t>Porté sur le revers d’un veston ou sur une chemise </a:t>
            </a:r>
            <a:r>
              <a:rPr lang="fr-FR" dirty="0" smtClean="0">
                <a:latin typeface="Arial" pitchFamily="34" charset="0"/>
                <a:cs typeface="Arial" pitchFamily="34" charset="0"/>
              </a:rPr>
              <a:t>il est </a:t>
            </a:r>
            <a:r>
              <a:rPr lang="fr-FR" dirty="0" smtClean="0">
                <a:latin typeface="Arial" pitchFamily="34" charset="0"/>
                <a:cs typeface="Arial" pitchFamily="34" charset="0"/>
              </a:rPr>
              <a:t>le signe de l’appartenance de ceux qui ont passé deux années à l’ École d’Enseignement Technique de l’Armée de l’Air : les Arpètes</a:t>
            </a:r>
            <a:endParaRPr lang="fr-FR" dirty="0"/>
          </a:p>
        </p:txBody>
      </p:sp>
      <p:pic>
        <p:nvPicPr>
          <p:cNvPr id="3074" name="Picture 2" descr="Insigne BER"/>
          <p:cNvPicPr>
            <a:picLocks noChangeAspect="1" noChangeArrowheads="1"/>
          </p:cNvPicPr>
          <p:nvPr/>
        </p:nvPicPr>
        <p:blipFill>
          <a:blip r:embed="rId2" cstate="print"/>
          <a:stretch>
            <a:fillRect/>
          </a:stretch>
        </p:blipFill>
        <p:spPr bwMode="auto">
          <a:xfrm>
            <a:off x="2843808" y="3492334"/>
            <a:ext cx="3178822" cy="3321042"/>
          </a:xfrm>
          <a:prstGeom prst="rect">
            <a:avLst/>
          </a:prstGeom>
          <a:noFill/>
          <a:ln w="9525">
            <a:noFill/>
            <a:miter lim="800000"/>
            <a:headEnd/>
            <a:tailEnd/>
          </a:ln>
        </p:spPr>
      </p:pic>
      <p:sp>
        <p:nvSpPr>
          <p:cNvPr id="4" name="ZoneTexte 3"/>
          <p:cNvSpPr txBox="1"/>
          <p:nvPr/>
        </p:nvSpPr>
        <p:spPr>
          <a:xfrm>
            <a:off x="1291033" y="764704"/>
            <a:ext cx="6026586" cy="1200329"/>
          </a:xfrm>
          <a:prstGeom prst="rect">
            <a:avLst/>
          </a:prstGeom>
          <a:noFill/>
        </p:spPr>
        <p:txBody>
          <a:bodyPr wrap="none" rtlCol="0">
            <a:spAutoFit/>
          </a:bodyPr>
          <a:lstStyle/>
          <a:p>
            <a:pPr algn="ctr"/>
            <a:r>
              <a:rPr lang="fr-FR" b="1" dirty="0" smtClean="0">
                <a:latin typeface="Arial" pitchFamily="34" charset="0"/>
                <a:cs typeface="Arial" pitchFamily="34" charset="0"/>
              </a:rPr>
              <a:t>CREATION DE L’AETA</a:t>
            </a:r>
            <a:r>
              <a:rPr lang="fr-FR" dirty="0" smtClean="0"/>
              <a:t>  </a:t>
            </a:r>
          </a:p>
          <a:p>
            <a:endParaRPr lang="fr-FR" dirty="0" smtClean="0"/>
          </a:p>
          <a:p>
            <a:pPr algn="ctr"/>
            <a:r>
              <a:rPr lang="fr-FR" dirty="0" smtClean="0">
                <a:latin typeface="Arial" pitchFamily="34" charset="0"/>
                <a:cs typeface="Arial" pitchFamily="34" charset="0"/>
              </a:rPr>
              <a:t>Pin’s et épinglette portés par les adhérents de l’AETA.</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53" presetClass="entr" presetSubtype="0" fill="hold" nodeType="afterEffect">
                                  <p:stCondLst>
                                    <p:cond delay="200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2000" fill="hold"/>
                                        <p:tgtEl>
                                          <p:spTgt spid="3074"/>
                                        </p:tgtEl>
                                        <p:attrNameLst>
                                          <p:attrName>ppt_w</p:attrName>
                                        </p:attrNameLst>
                                      </p:cBhvr>
                                      <p:tavLst>
                                        <p:tav tm="0">
                                          <p:val>
                                            <p:fltVal val="0"/>
                                          </p:val>
                                        </p:tav>
                                        <p:tav tm="100000">
                                          <p:val>
                                            <p:strVal val="#ppt_w"/>
                                          </p:val>
                                        </p:tav>
                                      </p:tavLst>
                                    </p:anim>
                                    <p:anim calcmode="lin" valueType="num">
                                      <p:cBhvr>
                                        <p:cTn id="11" dur="2000" fill="hold"/>
                                        <p:tgtEl>
                                          <p:spTgt spid="3074"/>
                                        </p:tgtEl>
                                        <p:attrNameLst>
                                          <p:attrName>ppt_h</p:attrName>
                                        </p:attrNameLst>
                                      </p:cBhvr>
                                      <p:tavLst>
                                        <p:tav tm="0">
                                          <p:val>
                                            <p:fltVal val="0"/>
                                          </p:val>
                                        </p:tav>
                                        <p:tav tm="100000">
                                          <p:val>
                                            <p:strVal val="#ppt_h"/>
                                          </p:val>
                                        </p:tav>
                                      </p:tavLst>
                                    </p:anim>
                                    <p:animEffect transition="in" filter="fade">
                                      <p:cBhvr>
                                        <p:cTn id="12" dur="2000"/>
                                        <p:tgtEl>
                                          <p:spTgt spid="3074"/>
                                        </p:tgtEl>
                                      </p:cBhvr>
                                    </p:animEffect>
                                  </p:childTnLst>
                                </p:cTn>
                              </p:par>
                            </p:childTnLst>
                          </p:cTn>
                        </p:par>
                        <p:par>
                          <p:cTn id="13" fill="hold">
                            <p:stCondLst>
                              <p:cond delay="4500"/>
                            </p:stCondLst>
                            <p:childTnLst>
                              <p:par>
                                <p:cTn id="14" presetID="1" presetClass="entr" presetSubtype="0" fill="hold" grpId="0" nodeType="afterEffect">
                                  <p:stCondLst>
                                    <p:cond delay="20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2204864"/>
            <a:ext cx="2664296" cy="369332"/>
          </a:xfrm>
          <a:prstGeom prst="rect">
            <a:avLst/>
          </a:prstGeom>
          <a:noFill/>
        </p:spPr>
        <p:txBody>
          <a:bodyPr wrap="square" rtlCol="0">
            <a:spAutoFit/>
          </a:bodyPr>
          <a:lstStyle/>
          <a:p>
            <a:pPr algn="ctr"/>
            <a:r>
              <a:rPr lang="fr-FR" dirty="0" smtClean="0">
                <a:latin typeface="Arial" pitchFamily="34" charset="0"/>
                <a:cs typeface="Arial" pitchFamily="34" charset="0"/>
              </a:rPr>
              <a:t>SAINTES –EETAA722</a:t>
            </a:r>
            <a:endParaRPr lang="fr-FR" dirty="0">
              <a:latin typeface="Arial" pitchFamily="34" charset="0"/>
              <a:cs typeface="Arial" pitchFamily="34" charset="0"/>
            </a:endParaRPr>
          </a:p>
        </p:txBody>
      </p:sp>
      <p:pic>
        <p:nvPicPr>
          <p:cNvPr id="3074" name="Picture 2" descr="Insigne BER"/>
          <p:cNvPicPr>
            <a:picLocks noChangeAspect="1" noChangeArrowheads="1"/>
          </p:cNvPicPr>
          <p:nvPr/>
        </p:nvPicPr>
        <p:blipFill>
          <a:blip r:embed="rId2" cstate="print"/>
          <a:stretch>
            <a:fillRect/>
          </a:stretch>
        </p:blipFill>
        <p:spPr bwMode="auto">
          <a:xfrm>
            <a:off x="827584" y="2852936"/>
            <a:ext cx="2709970" cy="3321042"/>
          </a:xfrm>
          <a:prstGeom prst="rect">
            <a:avLst/>
          </a:prstGeom>
          <a:noFill/>
          <a:ln w="9525">
            <a:noFill/>
            <a:miter lim="800000"/>
            <a:headEnd/>
            <a:tailEnd/>
          </a:ln>
        </p:spPr>
      </p:pic>
      <p:sp>
        <p:nvSpPr>
          <p:cNvPr id="4" name="ZoneTexte 3"/>
          <p:cNvSpPr txBox="1"/>
          <p:nvPr/>
        </p:nvSpPr>
        <p:spPr>
          <a:xfrm>
            <a:off x="2551285" y="764704"/>
            <a:ext cx="3506088" cy="1200329"/>
          </a:xfrm>
          <a:prstGeom prst="rect">
            <a:avLst/>
          </a:prstGeom>
          <a:noFill/>
        </p:spPr>
        <p:txBody>
          <a:bodyPr wrap="none" rtlCol="0">
            <a:spAutoFit/>
          </a:bodyPr>
          <a:lstStyle/>
          <a:p>
            <a:pPr algn="ctr"/>
            <a:r>
              <a:rPr lang="fr-FR" b="1" dirty="0" smtClean="0">
                <a:latin typeface="Arial" pitchFamily="34" charset="0"/>
                <a:cs typeface="Arial" pitchFamily="34" charset="0"/>
              </a:rPr>
              <a:t>SOUVENIRS</a:t>
            </a:r>
            <a:r>
              <a:rPr lang="fr-FR" dirty="0" smtClean="0"/>
              <a:t>  </a:t>
            </a:r>
          </a:p>
          <a:p>
            <a:endParaRPr lang="fr-FR" dirty="0" smtClean="0"/>
          </a:p>
          <a:p>
            <a:pPr algn="ctr"/>
            <a:r>
              <a:rPr lang="fr-FR" dirty="0" smtClean="0">
                <a:latin typeface="Arial" pitchFamily="34" charset="0"/>
                <a:cs typeface="Arial" pitchFamily="34" charset="0"/>
              </a:rPr>
              <a:t>Les insignes des 2 bases écoles</a:t>
            </a:r>
          </a:p>
          <a:p>
            <a:endParaRPr lang="fr-FR" dirty="0"/>
          </a:p>
        </p:txBody>
      </p:sp>
      <p:pic>
        <p:nvPicPr>
          <p:cNvPr id="6" name="Picture 2" descr="Insigne BER"/>
          <p:cNvPicPr>
            <a:picLocks noChangeAspect="1" noChangeArrowheads="1"/>
          </p:cNvPicPr>
          <p:nvPr/>
        </p:nvPicPr>
        <p:blipFill>
          <a:blip r:embed="rId3" cstate="print"/>
          <a:stretch>
            <a:fillRect/>
          </a:stretch>
        </p:blipFill>
        <p:spPr bwMode="auto">
          <a:xfrm>
            <a:off x="4788024" y="2924944"/>
            <a:ext cx="3459841" cy="3168352"/>
          </a:xfrm>
          <a:prstGeom prst="rect">
            <a:avLst/>
          </a:prstGeom>
          <a:noFill/>
          <a:ln w="9525">
            <a:noFill/>
            <a:miter lim="800000"/>
            <a:headEnd/>
            <a:tailEnd/>
          </a:ln>
        </p:spPr>
      </p:pic>
      <p:sp>
        <p:nvSpPr>
          <p:cNvPr id="7" name="ZoneTexte 6"/>
          <p:cNvSpPr txBox="1"/>
          <p:nvPr/>
        </p:nvSpPr>
        <p:spPr>
          <a:xfrm>
            <a:off x="5148064" y="2204864"/>
            <a:ext cx="2664296" cy="369332"/>
          </a:xfrm>
          <a:prstGeom prst="rect">
            <a:avLst/>
          </a:prstGeom>
          <a:noFill/>
        </p:spPr>
        <p:txBody>
          <a:bodyPr wrap="square" rtlCol="0">
            <a:spAutoFit/>
          </a:bodyPr>
          <a:lstStyle/>
          <a:p>
            <a:pPr algn="ctr"/>
            <a:r>
              <a:rPr lang="fr-FR" dirty="0" smtClean="0">
                <a:latin typeface="Arial" pitchFamily="34" charset="0"/>
                <a:cs typeface="Arial" pitchFamily="34" charset="0"/>
              </a:rPr>
              <a:t>ROCHEFORT BER 721</a:t>
            </a:r>
            <a:endParaRPr lang="fr-FR"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53" presetClass="entr" presetSubtype="0" fill="hold" nodeType="afterEffect">
                                  <p:stCondLst>
                                    <p:cond delay="200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2000" fill="hold"/>
                                        <p:tgtEl>
                                          <p:spTgt spid="3074"/>
                                        </p:tgtEl>
                                        <p:attrNameLst>
                                          <p:attrName>ppt_w</p:attrName>
                                        </p:attrNameLst>
                                      </p:cBhvr>
                                      <p:tavLst>
                                        <p:tav tm="0">
                                          <p:val>
                                            <p:fltVal val="0"/>
                                          </p:val>
                                        </p:tav>
                                        <p:tav tm="100000">
                                          <p:val>
                                            <p:strVal val="#ppt_w"/>
                                          </p:val>
                                        </p:tav>
                                      </p:tavLst>
                                    </p:anim>
                                    <p:anim calcmode="lin" valueType="num">
                                      <p:cBhvr>
                                        <p:cTn id="11" dur="2000" fill="hold"/>
                                        <p:tgtEl>
                                          <p:spTgt spid="3074"/>
                                        </p:tgtEl>
                                        <p:attrNameLst>
                                          <p:attrName>ppt_h</p:attrName>
                                        </p:attrNameLst>
                                      </p:cBhvr>
                                      <p:tavLst>
                                        <p:tav tm="0">
                                          <p:val>
                                            <p:fltVal val="0"/>
                                          </p:val>
                                        </p:tav>
                                        <p:tav tm="100000">
                                          <p:val>
                                            <p:strVal val="#ppt_h"/>
                                          </p:val>
                                        </p:tav>
                                      </p:tavLst>
                                    </p:anim>
                                    <p:animEffect transition="in" filter="fade">
                                      <p:cBhvr>
                                        <p:cTn id="12" dur="2000"/>
                                        <p:tgtEl>
                                          <p:spTgt spid="3074"/>
                                        </p:tgtEl>
                                      </p:cBhvr>
                                    </p:animEffect>
                                  </p:childTnLst>
                                </p:cTn>
                              </p:par>
                            </p:childTnLst>
                          </p:cTn>
                        </p:par>
                        <p:par>
                          <p:cTn id="13" fill="hold">
                            <p:stCondLst>
                              <p:cond delay="4500"/>
                            </p:stCondLst>
                            <p:childTnLst>
                              <p:par>
                                <p:cTn id="14" presetID="1" presetClass="entr" presetSubtype="0" fill="hold" grpId="0" nodeType="afterEffect">
                                  <p:stCondLst>
                                    <p:cond delay="200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6500"/>
                            </p:stCondLst>
                            <p:childTnLst>
                              <p:par>
                                <p:cTn id="17" presetID="53" presetClass="entr" presetSubtype="0" fill="hold" nodeType="afterEffect">
                                  <p:stCondLst>
                                    <p:cond delay="200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10500"/>
                            </p:stCondLst>
                            <p:childTnLst>
                              <p:par>
                                <p:cTn id="23" presetID="1" presetClass="entr" presetSubtype="0" fill="hold" grpId="0" nodeType="afterEffect">
                                  <p:stCondLst>
                                    <p:cond delay="200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03648" y="2150854"/>
            <a:ext cx="6264696" cy="2862322"/>
          </a:xfrm>
          <a:prstGeom prst="rect">
            <a:avLst/>
          </a:prstGeom>
          <a:noFill/>
        </p:spPr>
        <p:txBody>
          <a:bodyPr wrap="square" rtlCol="0">
            <a:spAutoFit/>
          </a:bodyPr>
          <a:lstStyle/>
          <a:p>
            <a:pPr algn="just"/>
            <a:r>
              <a:rPr lang="fr-FR" dirty="0" smtClean="0">
                <a:latin typeface="Arial" pitchFamily="34" charset="0"/>
                <a:cs typeface="Arial" pitchFamily="34" charset="0"/>
              </a:rPr>
              <a:t>Le chef d’État Major de l’Armée de l’Air, le Général Denis MERCIER a dit de l’école de Saintes (EETAA) qu’elle était</a:t>
            </a:r>
          </a:p>
          <a:p>
            <a:pPr algn="just"/>
            <a:endParaRPr lang="fr-FR" dirty="0" smtClean="0">
              <a:latin typeface="Arial" pitchFamily="34" charset="0"/>
              <a:cs typeface="Arial" pitchFamily="34" charset="0"/>
            </a:endParaRPr>
          </a:p>
          <a:p>
            <a:pPr algn="ctr"/>
            <a:r>
              <a:rPr lang="fr-FR" b="1" dirty="0" smtClean="0">
                <a:latin typeface="Arial" pitchFamily="34" charset="0"/>
                <a:cs typeface="Arial" pitchFamily="34" charset="0"/>
              </a:rPr>
              <a:t>« la pépite de l’armée de l’air »</a:t>
            </a:r>
            <a:r>
              <a:rPr lang="fr-FR" dirty="0" smtClean="0">
                <a:latin typeface="Arial" pitchFamily="34" charset="0"/>
                <a:cs typeface="Arial" pitchFamily="34" charset="0"/>
              </a:rPr>
              <a:t> </a:t>
            </a:r>
          </a:p>
          <a:p>
            <a:pPr algn="ctr"/>
            <a:endParaRPr lang="fr-FR" dirty="0" smtClean="0">
              <a:latin typeface="Arial" pitchFamily="34" charset="0"/>
              <a:cs typeface="Arial" pitchFamily="34" charset="0"/>
            </a:endParaRPr>
          </a:p>
          <a:p>
            <a:pPr algn="just"/>
            <a:r>
              <a:rPr lang="fr-FR" dirty="0" smtClean="0">
                <a:latin typeface="Arial" pitchFamily="34" charset="0"/>
                <a:cs typeface="Arial" pitchFamily="34" charset="0"/>
              </a:rPr>
              <a:t>Un peu plus tard, c’est le directeur adjoint du DRHAA le général Bernard DUPLAND qui affirmait que l’insigne portait par les arpètes était</a:t>
            </a:r>
          </a:p>
          <a:p>
            <a:pPr algn="just"/>
            <a:endParaRPr lang="fr-FR" dirty="0" smtClean="0">
              <a:latin typeface="Arial" pitchFamily="34" charset="0"/>
              <a:cs typeface="Arial" pitchFamily="34" charset="0"/>
            </a:endParaRPr>
          </a:p>
          <a:p>
            <a:pPr algn="ctr"/>
            <a:r>
              <a:rPr lang="fr-FR" b="1" dirty="0" smtClean="0">
                <a:latin typeface="Arial" pitchFamily="34" charset="0"/>
                <a:cs typeface="Arial" pitchFamily="34" charset="0"/>
              </a:rPr>
              <a:t>« le garant d’expertise et d’excellence » </a:t>
            </a:r>
          </a:p>
        </p:txBody>
      </p:sp>
      <p:grpSp>
        <p:nvGrpSpPr>
          <p:cNvPr id="8" name="Groupe 7"/>
          <p:cNvGrpSpPr/>
          <p:nvPr/>
        </p:nvGrpSpPr>
        <p:grpSpPr>
          <a:xfrm>
            <a:off x="368619" y="0"/>
            <a:ext cx="8415093" cy="1440160"/>
            <a:chOff x="368619" y="0"/>
            <a:chExt cx="8415093" cy="1440160"/>
          </a:xfrm>
        </p:grpSpPr>
        <p:pic>
          <p:nvPicPr>
            <p:cNvPr id="3074" name="Picture 2" descr="Insigne BER"/>
            <p:cNvPicPr>
              <a:picLocks noChangeAspect="1" noChangeArrowheads="1"/>
            </p:cNvPicPr>
            <p:nvPr/>
          </p:nvPicPr>
          <p:blipFill>
            <a:blip r:embed="rId2" cstate="print"/>
            <a:stretch>
              <a:fillRect/>
            </a:stretch>
          </p:blipFill>
          <p:spPr bwMode="auto">
            <a:xfrm>
              <a:off x="3825003" y="0"/>
              <a:ext cx="1378487" cy="1440160"/>
            </a:xfrm>
            <a:prstGeom prst="rect">
              <a:avLst/>
            </a:prstGeom>
            <a:noFill/>
            <a:ln w="9525">
              <a:noFill/>
              <a:miter lim="800000"/>
              <a:headEnd/>
              <a:tailEnd/>
            </a:ln>
          </p:spPr>
        </p:pic>
        <p:pic>
          <p:nvPicPr>
            <p:cNvPr id="4" name="Picture 2" descr="Insigne BER"/>
            <p:cNvPicPr>
              <a:picLocks noChangeAspect="1" noChangeArrowheads="1"/>
            </p:cNvPicPr>
            <p:nvPr/>
          </p:nvPicPr>
          <p:blipFill>
            <a:blip r:embed="rId3" cstate="print"/>
            <a:stretch>
              <a:fillRect/>
            </a:stretch>
          </p:blipFill>
          <p:spPr bwMode="auto">
            <a:xfrm rot="20857021">
              <a:off x="368619" y="188640"/>
              <a:ext cx="1051675" cy="1206201"/>
            </a:xfrm>
            <a:prstGeom prst="rect">
              <a:avLst/>
            </a:prstGeom>
            <a:noFill/>
            <a:ln w="9525">
              <a:noFill/>
              <a:miter lim="800000"/>
              <a:headEnd/>
              <a:tailEnd/>
            </a:ln>
          </p:spPr>
        </p:pic>
        <p:pic>
          <p:nvPicPr>
            <p:cNvPr id="6" name="Picture 2" descr="Insigne BER"/>
            <p:cNvPicPr>
              <a:picLocks noChangeAspect="1" noChangeArrowheads="1"/>
            </p:cNvPicPr>
            <p:nvPr/>
          </p:nvPicPr>
          <p:blipFill>
            <a:blip r:embed="rId4" cstate="print"/>
            <a:stretch>
              <a:fillRect/>
            </a:stretch>
          </p:blipFill>
          <p:spPr bwMode="auto">
            <a:xfrm rot="889925">
              <a:off x="7847608" y="216953"/>
              <a:ext cx="936104" cy="1170131"/>
            </a:xfrm>
            <a:prstGeom prst="rect">
              <a:avLst/>
            </a:prstGeom>
            <a:noFill/>
            <a:ln w="9525">
              <a:noFill/>
              <a:miter lim="800000"/>
              <a:headEnd/>
              <a:tailEnd/>
            </a:ln>
          </p:spPr>
        </p:pic>
      </p:grpSp>
      <p:sp>
        <p:nvSpPr>
          <p:cNvPr id="7" name="ZoneTexte 6"/>
          <p:cNvSpPr txBox="1"/>
          <p:nvPr/>
        </p:nvSpPr>
        <p:spPr>
          <a:xfrm>
            <a:off x="395536" y="5373217"/>
            <a:ext cx="8424936" cy="1384995"/>
          </a:xfrm>
          <a:prstGeom prst="rect">
            <a:avLst/>
          </a:prstGeom>
          <a:noFill/>
        </p:spPr>
        <p:txBody>
          <a:bodyPr wrap="square" rtlCol="0">
            <a:spAutoFit/>
          </a:bodyPr>
          <a:lstStyle/>
          <a:p>
            <a:pPr algn="ctr"/>
            <a:r>
              <a:rPr lang="fr-FR" sz="2000" b="1" dirty="0" smtClean="0">
                <a:solidFill>
                  <a:srgbClr val="FFFF00"/>
                </a:solidFill>
                <a:latin typeface="Arial" pitchFamily="34" charset="0"/>
                <a:cs typeface="Arial" pitchFamily="34" charset="0"/>
              </a:rPr>
              <a:t>Alors portez fièrement en tout lieu cet emblème de votre appartenance à la plus grande association de l’Armée Française :</a:t>
            </a:r>
          </a:p>
          <a:p>
            <a:pPr algn="ctr"/>
            <a:r>
              <a:rPr lang="fr-FR" sz="2000" b="1" dirty="0" smtClean="0">
                <a:solidFill>
                  <a:srgbClr val="FFFF00"/>
                </a:solidFill>
                <a:latin typeface="Arial" pitchFamily="34" charset="0"/>
                <a:cs typeface="Arial" pitchFamily="34" charset="0"/>
              </a:rPr>
              <a:t>L’AETA </a:t>
            </a:r>
            <a:endParaRPr lang="fr-FR" sz="2000" b="1" dirty="0" smtClean="0">
              <a:solidFill>
                <a:srgbClr val="FFFF00"/>
              </a:solidFill>
            </a:endParaRPr>
          </a:p>
          <a:p>
            <a:endParaRPr lang="fr-FR" sz="2400" dirty="0">
              <a:solidFill>
                <a:srgbClr val="FFFF00"/>
              </a:solidFill>
            </a:endParaRPr>
          </a:p>
        </p:txBody>
      </p:sp>
      <p:sp>
        <p:nvSpPr>
          <p:cNvPr id="9" name="ZoneTexte 8"/>
          <p:cNvSpPr txBox="1"/>
          <p:nvPr/>
        </p:nvSpPr>
        <p:spPr>
          <a:xfrm>
            <a:off x="3594455" y="1630541"/>
            <a:ext cx="1851790" cy="646331"/>
          </a:xfrm>
          <a:prstGeom prst="rect">
            <a:avLst/>
          </a:prstGeom>
          <a:noFill/>
        </p:spPr>
        <p:txBody>
          <a:bodyPr wrap="square" rtlCol="0">
            <a:spAutoFit/>
          </a:bodyPr>
          <a:lstStyle/>
          <a:p>
            <a:r>
              <a:rPr lang="fr-FR" b="1" dirty="0" smtClean="0">
                <a:latin typeface="Arial" pitchFamily="34" charset="0"/>
                <a:cs typeface="Arial" pitchFamily="34" charset="0"/>
              </a:rPr>
              <a:t>CONCLUSION</a:t>
            </a:r>
            <a:r>
              <a:rPr lang="fr-FR" dirty="0" smtClean="0"/>
              <a:t>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par>
                          <p:cTn id="10" fill="hold">
                            <p:stCondLst>
                              <p:cond delay="2500"/>
                            </p:stCondLst>
                            <p:childTnLst>
                              <p:par>
                                <p:cTn id="11" presetID="1" presetClass="entr" presetSubtype="0" fill="hold" grpId="0" nodeType="afterEffect">
                                  <p:stCondLst>
                                    <p:cond delay="1000"/>
                                  </p:stCondLst>
                                  <p:childTnLst>
                                    <p:set>
                                      <p:cBhvr>
                                        <p:cTn id="12" dur="1" fill="hold">
                                          <p:stCondLst>
                                            <p:cond delay="0"/>
                                          </p:stCondLst>
                                        </p:cTn>
                                        <p:tgtEl>
                                          <p:spTgt spid="9"/>
                                        </p:tgtEl>
                                        <p:attrNameLst>
                                          <p:attrName>style.visibility</p:attrName>
                                        </p:attrNameLst>
                                      </p:cBhvr>
                                      <p:to>
                                        <p:strVal val="visible"/>
                                      </p:to>
                                    </p:set>
                                  </p:childTnLst>
                                </p:cTn>
                              </p:par>
                            </p:childTnLst>
                          </p:cTn>
                        </p:par>
                        <p:par>
                          <p:cTn id="13" fill="hold">
                            <p:stCondLst>
                              <p:cond delay="3500"/>
                            </p:stCondLst>
                            <p:childTnLst>
                              <p:par>
                                <p:cTn id="14" presetID="53" presetClass="entr" presetSubtype="0" fill="hold" grpId="0" nodeType="afterEffect">
                                  <p:stCondLst>
                                    <p:cond delay="1000"/>
                                  </p:stCondLst>
                                  <p:childTnLst>
                                    <p:set>
                                      <p:cBhvr>
                                        <p:cTn id="15" dur="1" fill="hold">
                                          <p:stCondLst>
                                            <p:cond delay="0"/>
                                          </p:stCondLst>
                                        </p:cTn>
                                        <p:tgtEl>
                                          <p:spTgt spid="5"/>
                                        </p:tgtEl>
                                        <p:attrNameLst>
                                          <p:attrName>style.visibility</p:attrName>
                                        </p:attrNameLst>
                                      </p:cBhvr>
                                      <p:to>
                                        <p:strVal val="visible"/>
                                      </p:to>
                                    </p:set>
                                    <p:anim calcmode="lin" valueType="num">
                                      <p:cBhvr>
                                        <p:cTn id="16" dur="3000" fill="hold"/>
                                        <p:tgtEl>
                                          <p:spTgt spid="5"/>
                                        </p:tgtEl>
                                        <p:attrNameLst>
                                          <p:attrName>ppt_w</p:attrName>
                                        </p:attrNameLst>
                                      </p:cBhvr>
                                      <p:tavLst>
                                        <p:tav tm="0">
                                          <p:val>
                                            <p:fltVal val="0"/>
                                          </p:val>
                                        </p:tav>
                                        <p:tav tm="100000">
                                          <p:val>
                                            <p:strVal val="#ppt_w"/>
                                          </p:val>
                                        </p:tav>
                                      </p:tavLst>
                                    </p:anim>
                                    <p:anim calcmode="lin" valueType="num">
                                      <p:cBhvr>
                                        <p:cTn id="17" dur="3000" fill="hold"/>
                                        <p:tgtEl>
                                          <p:spTgt spid="5"/>
                                        </p:tgtEl>
                                        <p:attrNameLst>
                                          <p:attrName>ppt_h</p:attrName>
                                        </p:attrNameLst>
                                      </p:cBhvr>
                                      <p:tavLst>
                                        <p:tav tm="0">
                                          <p:val>
                                            <p:fltVal val="0"/>
                                          </p:val>
                                        </p:tav>
                                        <p:tav tm="100000">
                                          <p:val>
                                            <p:strVal val="#ppt_h"/>
                                          </p:val>
                                        </p:tav>
                                      </p:tavLst>
                                    </p:anim>
                                    <p:animEffect transition="in" filter="fade">
                                      <p:cBhvr>
                                        <p:cTn id="18" dur="3000"/>
                                        <p:tgtEl>
                                          <p:spTgt spid="5"/>
                                        </p:tgtEl>
                                      </p:cBhvr>
                                    </p:animEffect>
                                  </p:childTnLst>
                                </p:cTn>
                              </p:par>
                            </p:childTnLst>
                          </p:cTn>
                        </p:par>
                        <p:par>
                          <p:cTn id="19" fill="hold">
                            <p:stCondLst>
                              <p:cond delay="7500"/>
                            </p:stCondLst>
                            <p:childTnLst>
                              <p:par>
                                <p:cTn id="20" presetID="8" presetClass="entr" presetSubtype="32" fill="hold" grpId="0" nodeType="afterEffect">
                                  <p:stCondLst>
                                    <p:cond delay="12000"/>
                                  </p:stCondLst>
                                  <p:childTnLst>
                                    <p:set>
                                      <p:cBhvr>
                                        <p:cTn id="21" dur="1" fill="hold">
                                          <p:stCondLst>
                                            <p:cond delay="0"/>
                                          </p:stCondLst>
                                        </p:cTn>
                                        <p:tgtEl>
                                          <p:spTgt spid="7"/>
                                        </p:tgtEl>
                                        <p:attrNameLst>
                                          <p:attrName>style.visibility</p:attrName>
                                        </p:attrNameLst>
                                      </p:cBhvr>
                                      <p:to>
                                        <p:strVal val="visible"/>
                                      </p:to>
                                    </p:set>
                                    <p:animEffect transition="in" filter="diamond(out)">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276872"/>
            <a:ext cx="7851648" cy="964704"/>
          </a:xfrm>
        </p:spPr>
        <p:txBody>
          <a:bodyPr>
            <a:normAutofit/>
          </a:bodyPr>
          <a:lstStyle/>
          <a:p>
            <a:pPr algn="ctr"/>
            <a:r>
              <a:rPr lang="fr-FR" b="1" dirty="0" smtClean="0">
                <a:latin typeface="Arial Black" pitchFamily="34" charset="0"/>
              </a:rPr>
              <a:t>Historique</a:t>
            </a:r>
            <a:endParaRPr lang="fr-FR" b="1" dirty="0">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0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signe conducteu"/>
          <p:cNvPicPr>
            <a:picLocks noChangeAspect="1" noChangeArrowheads="1"/>
          </p:cNvPicPr>
          <p:nvPr/>
        </p:nvPicPr>
        <p:blipFill>
          <a:blip r:embed="rId2" cstate="print"/>
          <a:srcRect/>
          <a:stretch>
            <a:fillRect/>
          </a:stretch>
        </p:blipFill>
        <p:spPr bwMode="auto">
          <a:xfrm>
            <a:off x="2699792" y="3528392"/>
            <a:ext cx="3700393" cy="2492896"/>
          </a:xfrm>
          <a:prstGeom prst="rect">
            <a:avLst/>
          </a:prstGeom>
          <a:noFill/>
          <a:ln w="9525">
            <a:noFill/>
            <a:miter lim="800000"/>
            <a:headEnd/>
            <a:tailEnd/>
          </a:ln>
        </p:spPr>
      </p:pic>
      <p:sp>
        <p:nvSpPr>
          <p:cNvPr id="5" name="ZoneTexte 4"/>
          <p:cNvSpPr txBox="1"/>
          <p:nvPr/>
        </p:nvSpPr>
        <p:spPr>
          <a:xfrm>
            <a:off x="1835696" y="1772817"/>
            <a:ext cx="5328592" cy="1508105"/>
          </a:xfrm>
          <a:prstGeom prst="rect">
            <a:avLst/>
          </a:prstGeom>
          <a:noFill/>
        </p:spPr>
        <p:txBody>
          <a:bodyPr wrap="square" rtlCol="0">
            <a:spAutoFit/>
          </a:bodyPr>
          <a:lstStyle/>
          <a:p>
            <a:pPr algn="just"/>
            <a:r>
              <a:rPr lang="fr-FR" dirty="0" smtClean="0">
                <a:latin typeface="Arial" pitchFamily="34" charset="0"/>
                <a:cs typeface="Arial" pitchFamily="34" charset="0"/>
              </a:rPr>
              <a:t>Ce </a:t>
            </a:r>
            <a:r>
              <a:rPr lang="fr-FR" dirty="0" smtClean="0">
                <a:latin typeface="Arial" pitchFamily="34" charset="0"/>
                <a:cs typeface="Arial" pitchFamily="34" charset="0"/>
              </a:rPr>
              <a:t>n’était pas encore l’école des apprentis mécanicien de l’Armée de l’Air , mais l’</a:t>
            </a:r>
            <a:r>
              <a:rPr lang="fr-FR" dirty="0">
                <a:latin typeface="Arial" pitchFamily="34" charset="0"/>
                <a:cs typeface="Arial" pitchFamily="34" charset="0"/>
              </a:rPr>
              <a:t>é</a:t>
            </a:r>
            <a:r>
              <a:rPr lang="fr-FR" dirty="0" smtClean="0">
                <a:latin typeface="Arial" pitchFamily="34" charset="0"/>
                <a:cs typeface="Arial" pitchFamily="34" charset="0"/>
              </a:rPr>
              <a:t>cole </a:t>
            </a:r>
            <a:r>
              <a:rPr lang="fr-FR" dirty="0">
                <a:latin typeface="Arial" pitchFamily="34" charset="0"/>
                <a:cs typeface="Arial" pitchFamily="34" charset="0"/>
              </a:rPr>
              <a:t>des mécaniciens et conducteurs automobiles de Saintes (EMCAA).</a:t>
            </a:r>
          </a:p>
          <a:p>
            <a:pPr algn="just"/>
            <a:endParaRPr lang="fr-FR" dirty="0"/>
          </a:p>
        </p:txBody>
      </p:sp>
      <p:sp>
        <p:nvSpPr>
          <p:cNvPr id="4" name="ZoneTexte 3"/>
          <p:cNvSpPr txBox="1"/>
          <p:nvPr/>
        </p:nvSpPr>
        <p:spPr>
          <a:xfrm>
            <a:off x="1989728" y="620689"/>
            <a:ext cx="5030544" cy="1200329"/>
          </a:xfrm>
          <a:prstGeom prst="rect">
            <a:avLst/>
          </a:prstGeom>
          <a:noFill/>
        </p:spPr>
        <p:txBody>
          <a:bodyPr wrap="square" rtlCol="0">
            <a:spAutoFit/>
          </a:bodyPr>
          <a:lstStyle/>
          <a:p>
            <a:pPr algn="ctr"/>
            <a:r>
              <a:rPr lang="fr-FR" b="1" dirty="0" smtClean="0">
                <a:latin typeface="Arial" pitchFamily="34" charset="0"/>
                <a:cs typeface="Arial" pitchFamily="34" charset="0"/>
              </a:rPr>
              <a:t>De 1945 à 1949</a:t>
            </a:r>
            <a:r>
              <a:rPr lang="fr-FR" dirty="0" smtClean="0"/>
              <a:t> </a:t>
            </a:r>
          </a:p>
          <a:p>
            <a:endParaRPr lang="fr-FR" dirty="0" smtClean="0"/>
          </a:p>
          <a:p>
            <a:pPr algn="ctr"/>
            <a:r>
              <a:rPr lang="fr-FR" dirty="0" smtClean="0">
                <a:latin typeface="Arial" pitchFamily="34" charset="0"/>
                <a:cs typeface="Arial" pitchFamily="34" charset="0"/>
              </a:rPr>
              <a:t>Voici l’insigne portée par les élèves à Saintes.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53" presetClass="entr" presetSubtype="0" fill="hold" nodeType="afterEffect">
                                  <p:stCondLst>
                                    <p:cond delay="200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2000" fill="hold"/>
                                        <p:tgtEl>
                                          <p:spTgt spid="1026"/>
                                        </p:tgtEl>
                                        <p:attrNameLst>
                                          <p:attrName>ppt_w</p:attrName>
                                        </p:attrNameLst>
                                      </p:cBhvr>
                                      <p:tavLst>
                                        <p:tav tm="0">
                                          <p:val>
                                            <p:fltVal val="0"/>
                                          </p:val>
                                        </p:tav>
                                        <p:tav tm="100000">
                                          <p:val>
                                            <p:strVal val="#ppt_w"/>
                                          </p:val>
                                        </p:tav>
                                      </p:tavLst>
                                    </p:anim>
                                    <p:anim calcmode="lin" valueType="num">
                                      <p:cBhvr>
                                        <p:cTn id="11" dur="2000" fill="hold"/>
                                        <p:tgtEl>
                                          <p:spTgt spid="1026"/>
                                        </p:tgtEl>
                                        <p:attrNameLst>
                                          <p:attrName>ppt_h</p:attrName>
                                        </p:attrNameLst>
                                      </p:cBhvr>
                                      <p:tavLst>
                                        <p:tav tm="0">
                                          <p:val>
                                            <p:fltVal val="0"/>
                                          </p:val>
                                        </p:tav>
                                        <p:tav tm="100000">
                                          <p:val>
                                            <p:strVal val="#ppt_h"/>
                                          </p:val>
                                        </p:tav>
                                      </p:tavLst>
                                    </p:anim>
                                    <p:animEffect transition="in" filter="fade">
                                      <p:cBhvr>
                                        <p:cTn id="12" dur="2000"/>
                                        <p:tgtEl>
                                          <p:spTgt spid="1026"/>
                                        </p:tgtEl>
                                      </p:cBhvr>
                                    </p:animEffect>
                                  </p:childTnLst>
                                </p:cTn>
                              </p:par>
                            </p:childTnLst>
                          </p:cTn>
                        </p:par>
                        <p:par>
                          <p:cTn id="13" fill="hold">
                            <p:stCondLst>
                              <p:cond delay="4500"/>
                            </p:stCondLst>
                            <p:childTnLst>
                              <p:par>
                                <p:cTn id="14" presetID="1" presetClass="entr" presetSubtype="0" fill="hold" grpId="0" nodeType="afterEffect">
                                  <p:stCondLst>
                                    <p:cond delay="20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03648" y="1890698"/>
            <a:ext cx="6264696" cy="1754326"/>
          </a:xfrm>
          <a:prstGeom prst="rect">
            <a:avLst/>
          </a:prstGeom>
          <a:noFill/>
        </p:spPr>
        <p:txBody>
          <a:bodyPr wrap="square" rtlCol="0">
            <a:spAutoFit/>
          </a:bodyPr>
          <a:lstStyle/>
          <a:p>
            <a:pPr algn="just"/>
            <a:r>
              <a:rPr lang="fr-FR" dirty="0" smtClean="0">
                <a:latin typeface="Arial" pitchFamily="34" charset="0"/>
                <a:cs typeface="Arial" pitchFamily="34" charset="0"/>
              </a:rPr>
              <a:t>D’après </a:t>
            </a:r>
            <a:r>
              <a:rPr lang="fr-FR" dirty="0">
                <a:latin typeface="Arial" pitchFamily="34" charset="0"/>
                <a:cs typeface="Arial" pitchFamily="34" charset="0"/>
              </a:rPr>
              <a:t>les témoignages de nos anciens, les premiers arpètes arrivés à Saintes </a:t>
            </a:r>
            <a:r>
              <a:rPr lang="fr-FR" dirty="0" smtClean="0">
                <a:latin typeface="Arial" pitchFamily="34" charset="0"/>
                <a:cs typeface="Arial" pitchFamily="34" charset="0"/>
              </a:rPr>
              <a:t>portaient </a:t>
            </a:r>
            <a:r>
              <a:rPr lang="fr-FR" dirty="0">
                <a:latin typeface="Arial" pitchFamily="34" charset="0"/>
                <a:cs typeface="Arial" pitchFamily="34" charset="0"/>
              </a:rPr>
              <a:t>ce badge sur la manche gauche de leur </a:t>
            </a:r>
            <a:r>
              <a:rPr lang="fr-FR" dirty="0" smtClean="0">
                <a:latin typeface="Arial" pitchFamily="34" charset="0"/>
                <a:cs typeface="Arial" pitchFamily="34" charset="0"/>
              </a:rPr>
              <a:t>battle-dress</a:t>
            </a:r>
            <a:r>
              <a:rPr lang="fr-FR" dirty="0">
                <a:latin typeface="Arial" pitchFamily="34" charset="0"/>
                <a:cs typeface="Arial" pitchFamily="34" charset="0"/>
              </a:rPr>
              <a:t>, c’est le seul insigne dont ils furent dotés. </a:t>
            </a:r>
            <a:endParaRPr lang="fr-FR" dirty="0" smtClean="0">
              <a:latin typeface="Arial" pitchFamily="34" charset="0"/>
              <a:cs typeface="Arial" pitchFamily="34" charset="0"/>
            </a:endParaRPr>
          </a:p>
          <a:p>
            <a:pPr algn="just"/>
            <a:r>
              <a:rPr lang="fr-FR" dirty="0" smtClean="0">
                <a:latin typeface="Arial" pitchFamily="34" charset="0"/>
                <a:cs typeface="Arial" pitchFamily="34" charset="0"/>
              </a:rPr>
              <a:t>Il </a:t>
            </a:r>
            <a:r>
              <a:rPr lang="fr-FR" dirty="0">
                <a:latin typeface="Arial" pitchFamily="34" charset="0"/>
                <a:cs typeface="Arial" pitchFamily="34" charset="0"/>
              </a:rPr>
              <a:t>était cousu systématiquement par le </a:t>
            </a:r>
            <a:r>
              <a:rPr lang="fr-FR" dirty="0" smtClean="0">
                <a:latin typeface="Arial" pitchFamily="34" charset="0"/>
                <a:cs typeface="Arial" pitchFamily="34" charset="0"/>
              </a:rPr>
              <a:t>maître-tailleur</a:t>
            </a:r>
            <a:r>
              <a:rPr lang="fr-FR" dirty="0">
                <a:latin typeface="Arial" pitchFamily="34" charset="0"/>
                <a:cs typeface="Arial" pitchFamily="34" charset="0"/>
              </a:rPr>
              <a:t>.</a:t>
            </a:r>
          </a:p>
          <a:p>
            <a:pPr algn="just"/>
            <a:endParaRPr lang="fr-FR" dirty="0"/>
          </a:p>
        </p:txBody>
      </p:sp>
      <p:pic>
        <p:nvPicPr>
          <p:cNvPr id="2050" name="Picture 2" descr="insigne 1949"/>
          <p:cNvPicPr>
            <a:picLocks noChangeAspect="1" noChangeArrowheads="1"/>
          </p:cNvPicPr>
          <p:nvPr/>
        </p:nvPicPr>
        <p:blipFill>
          <a:blip r:embed="rId2" cstate="print"/>
          <a:stretch>
            <a:fillRect/>
          </a:stretch>
        </p:blipFill>
        <p:spPr bwMode="auto">
          <a:xfrm>
            <a:off x="3224272" y="3717032"/>
            <a:ext cx="2715880" cy="3043974"/>
          </a:xfrm>
          <a:prstGeom prst="rect">
            <a:avLst/>
          </a:prstGeom>
          <a:noFill/>
          <a:ln w="9525">
            <a:noFill/>
            <a:miter lim="800000"/>
            <a:headEnd/>
            <a:tailEnd/>
          </a:ln>
        </p:spPr>
      </p:pic>
      <p:sp>
        <p:nvSpPr>
          <p:cNvPr id="4" name="ZoneTexte 3"/>
          <p:cNvSpPr txBox="1"/>
          <p:nvPr/>
        </p:nvSpPr>
        <p:spPr>
          <a:xfrm>
            <a:off x="2267744" y="716503"/>
            <a:ext cx="4306948" cy="1200329"/>
          </a:xfrm>
          <a:prstGeom prst="rect">
            <a:avLst/>
          </a:prstGeom>
          <a:noFill/>
        </p:spPr>
        <p:txBody>
          <a:bodyPr wrap="square" rtlCol="0">
            <a:spAutoFit/>
          </a:bodyPr>
          <a:lstStyle/>
          <a:p>
            <a:pPr algn="ctr"/>
            <a:r>
              <a:rPr lang="fr-FR" b="1" dirty="0" smtClean="0">
                <a:latin typeface="Arial" pitchFamily="34" charset="0"/>
                <a:cs typeface="Arial" pitchFamily="34" charset="0"/>
              </a:rPr>
              <a:t>A partir de 1949</a:t>
            </a:r>
            <a:r>
              <a:rPr lang="fr-FR" dirty="0" smtClean="0"/>
              <a:t>  </a:t>
            </a:r>
          </a:p>
          <a:p>
            <a:endParaRPr lang="fr-FR" dirty="0" smtClean="0"/>
          </a:p>
          <a:p>
            <a:pPr algn="ctr"/>
            <a:r>
              <a:rPr lang="fr-FR" dirty="0" smtClean="0">
                <a:latin typeface="Arial" pitchFamily="34" charset="0"/>
                <a:cs typeface="Arial" pitchFamily="34" charset="0"/>
              </a:rPr>
              <a:t>Arrivée des premiers Arpètes à Saintes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53" presetClass="entr" presetSubtype="0" fill="hold" nodeType="afterEffect">
                                  <p:stCondLst>
                                    <p:cond delay="200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2000" fill="hold"/>
                                        <p:tgtEl>
                                          <p:spTgt spid="2050"/>
                                        </p:tgtEl>
                                        <p:attrNameLst>
                                          <p:attrName>ppt_w</p:attrName>
                                        </p:attrNameLst>
                                      </p:cBhvr>
                                      <p:tavLst>
                                        <p:tav tm="0">
                                          <p:val>
                                            <p:fltVal val="0"/>
                                          </p:val>
                                        </p:tav>
                                        <p:tav tm="100000">
                                          <p:val>
                                            <p:strVal val="#ppt_w"/>
                                          </p:val>
                                        </p:tav>
                                      </p:tavLst>
                                    </p:anim>
                                    <p:anim calcmode="lin" valueType="num">
                                      <p:cBhvr>
                                        <p:cTn id="11" dur="2000" fill="hold"/>
                                        <p:tgtEl>
                                          <p:spTgt spid="2050"/>
                                        </p:tgtEl>
                                        <p:attrNameLst>
                                          <p:attrName>ppt_h</p:attrName>
                                        </p:attrNameLst>
                                      </p:cBhvr>
                                      <p:tavLst>
                                        <p:tav tm="0">
                                          <p:val>
                                            <p:fltVal val="0"/>
                                          </p:val>
                                        </p:tav>
                                        <p:tav tm="100000">
                                          <p:val>
                                            <p:strVal val="#ppt_h"/>
                                          </p:val>
                                        </p:tav>
                                      </p:tavLst>
                                    </p:anim>
                                    <p:animEffect transition="in" filter="fade">
                                      <p:cBhvr>
                                        <p:cTn id="12" dur="2000"/>
                                        <p:tgtEl>
                                          <p:spTgt spid="2050"/>
                                        </p:tgtEl>
                                      </p:cBhvr>
                                    </p:animEffect>
                                  </p:childTnLst>
                                </p:cTn>
                              </p:par>
                            </p:childTnLst>
                          </p:cTn>
                        </p:par>
                        <p:par>
                          <p:cTn id="13" fill="hold">
                            <p:stCondLst>
                              <p:cond delay="4500"/>
                            </p:stCondLst>
                            <p:childTnLst>
                              <p:par>
                                <p:cTn id="14" presetID="1" presetClass="entr" presetSubtype="0" fill="hold" grpId="0" nodeType="afterEffect">
                                  <p:stCondLst>
                                    <p:cond delay="20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259632" y="2134597"/>
            <a:ext cx="6264696" cy="923330"/>
          </a:xfrm>
          <a:prstGeom prst="rect">
            <a:avLst/>
          </a:prstGeom>
          <a:noFill/>
        </p:spPr>
        <p:txBody>
          <a:bodyPr wrap="square" rtlCol="0">
            <a:spAutoFit/>
          </a:bodyPr>
          <a:lstStyle/>
          <a:p>
            <a:pPr algn="just"/>
            <a:r>
              <a:rPr lang="fr-FR" dirty="0" smtClean="0">
                <a:latin typeface="Arial" pitchFamily="34" charset="0"/>
                <a:cs typeface="Arial" pitchFamily="34" charset="0"/>
              </a:rPr>
              <a:t>La même roue complètement dentée et de couleur dorée signifiait l’obtention </a:t>
            </a:r>
            <a:r>
              <a:rPr lang="fr-FR" dirty="0">
                <a:latin typeface="Arial" pitchFamily="34" charset="0"/>
                <a:cs typeface="Arial" pitchFamily="34" charset="0"/>
              </a:rPr>
              <a:t>du </a:t>
            </a:r>
            <a:r>
              <a:rPr lang="fr-FR" dirty="0" smtClean="0">
                <a:latin typeface="Arial" pitchFamily="34" charset="0"/>
                <a:cs typeface="Arial" pitchFamily="34" charset="0"/>
              </a:rPr>
              <a:t>Brevet Élémentaire à la sortie de l’école de Rochefort.</a:t>
            </a:r>
            <a:endParaRPr lang="fr-FR" dirty="0">
              <a:latin typeface="Arial" pitchFamily="34" charset="0"/>
              <a:cs typeface="Arial" pitchFamily="34" charset="0"/>
            </a:endParaRPr>
          </a:p>
        </p:txBody>
      </p:sp>
      <p:pic>
        <p:nvPicPr>
          <p:cNvPr id="2050" name="Picture 2" descr="insigne 1949"/>
          <p:cNvPicPr>
            <a:picLocks noChangeAspect="1" noChangeArrowheads="1"/>
          </p:cNvPicPr>
          <p:nvPr/>
        </p:nvPicPr>
        <p:blipFill>
          <a:blip r:embed="rId2" cstate="print"/>
          <a:stretch>
            <a:fillRect/>
          </a:stretch>
        </p:blipFill>
        <p:spPr bwMode="auto">
          <a:xfrm>
            <a:off x="3224272" y="3356992"/>
            <a:ext cx="2715880" cy="3043972"/>
          </a:xfrm>
          <a:prstGeom prst="rect">
            <a:avLst/>
          </a:prstGeom>
          <a:noFill/>
          <a:ln w="9525">
            <a:noFill/>
            <a:miter lim="800000"/>
            <a:headEnd/>
            <a:tailEnd/>
          </a:ln>
        </p:spPr>
      </p:pic>
      <p:sp>
        <p:nvSpPr>
          <p:cNvPr id="4" name="ZoneTexte 3"/>
          <p:cNvSpPr txBox="1"/>
          <p:nvPr/>
        </p:nvSpPr>
        <p:spPr>
          <a:xfrm>
            <a:off x="2555776" y="980728"/>
            <a:ext cx="3558988" cy="1200329"/>
          </a:xfrm>
          <a:prstGeom prst="rect">
            <a:avLst/>
          </a:prstGeom>
          <a:noFill/>
        </p:spPr>
        <p:txBody>
          <a:bodyPr wrap="none" rtlCol="0">
            <a:spAutoFit/>
          </a:bodyPr>
          <a:lstStyle/>
          <a:p>
            <a:pPr algn="ctr"/>
            <a:r>
              <a:rPr lang="fr-FR" b="1" dirty="0" smtClean="0">
                <a:latin typeface="Arial" pitchFamily="34" charset="0"/>
                <a:cs typeface="Arial" pitchFamily="34" charset="0"/>
              </a:rPr>
              <a:t>En 1951</a:t>
            </a:r>
            <a:r>
              <a:rPr lang="fr-FR" dirty="0" smtClean="0"/>
              <a:t>  </a:t>
            </a:r>
          </a:p>
          <a:p>
            <a:endParaRPr lang="fr-FR" dirty="0" smtClean="0"/>
          </a:p>
          <a:p>
            <a:pPr algn="ctr"/>
            <a:r>
              <a:rPr lang="fr-FR" dirty="0" smtClean="0">
                <a:latin typeface="Arial" pitchFamily="34" charset="0"/>
                <a:cs typeface="Arial" pitchFamily="34" charset="0"/>
              </a:rPr>
              <a:t>Les premières certifications BE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53" presetClass="entr" presetSubtype="0" fill="hold" nodeType="afterEffect">
                                  <p:stCondLst>
                                    <p:cond delay="2000"/>
                                  </p:stCondLst>
                                  <p:childTnLst>
                                    <p:set>
                                      <p:cBhvr>
                                        <p:cTn id="9" dur="1" fill="hold">
                                          <p:stCondLst>
                                            <p:cond delay="0"/>
                                          </p:stCondLst>
                                        </p:cTn>
                                        <p:tgtEl>
                                          <p:spTgt spid="2050"/>
                                        </p:tgtEl>
                                        <p:attrNameLst>
                                          <p:attrName>style.visibility</p:attrName>
                                        </p:attrNameLst>
                                      </p:cBhvr>
                                      <p:to>
                                        <p:strVal val="visible"/>
                                      </p:to>
                                    </p:set>
                                    <p:anim calcmode="lin" valueType="num">
                                      <p:cBhvr>
                                        <p:cTn id="10" dur="2000" fill="hold"/>
                                        <p:tgtEl>
                                          <p:spTgt spid="2050"/>
                                        </p:tgtEl>
                                        <p:attrNameLst>
                                          <p:attrName>ppt_w</p:attrName>
                                        </p:attrNameLst>
                                      </p:cBhvr>
                                      <p:tavLst>
                                        <p:tav tm="0">
                                          <p:val>
                                            <p:fltVal val="0"/>
                                          </p:val>
                                        </p:tav>
                                        <p:tav tm="100000">
                                          <p:val>
                                            <p:strVal val="#ppt_w"/>
                                          </p:val>
                                        </p:tav>
                                      </p:tavLst>
                                    </p:anim>
                                    <p:anim calcmode="lin" valueType="num">
                                      <p:cBhvr>
                                        <p:cTn id="11" dur="2000" fill="hold"/>
                                        <p:tgtEl>
                                          <p:spTgt spid="2050"/>
                                        </p:tgtEl>
                                        <p:attrNameLst>
                                          <p:attrName>ppt_h</p:attrName>
                                        </p:attrNameLst>
                                      </p:cBhvr>
                                      <p:tavLst>
                                        <p:tav tm="0">
                                          <p:val>
                                            <p:fltVal val="0"/>
                                          </p:val>
                                        </p:tav>
                                        <p:tav tm="100000">
                                          <p:val>
                                            <p:strVal val="#ppt_h"/>
                                          </p:val>
                                        </p:tav>
                                      </p:tavLst>
                                    </p:anim>
                                    <p:animEffect transition="in" filter="fade">
                                      <p:cBhvr>
                                        <p:cTn id="12" dur="2000"/>
                                        <p:tgtEl>
                                          <p:spTgt spid="2050"/>
                                        </p:tgtEl>
                                      </p:cBhvr>
                                    </p:animEffect>
                                  </p:childTnLst>
                                </p:cTn>
                              </p:par>
                            </p:childTnLst>
                          </p:cTn>
                        </p:par>
                        <p:par>
                          <p:cTn id="13" fill="hold">
                            <p:stCondLst>
                              <p:cond delay="4500"/>
                            </p:stCondLst>
                            <p:childTnLst>
                              <p:par>
                                <p:cTn id="14" presetID="1" presetClass="entr" presetSubtype="0" fill="hold" grpId="0" nodeType="afterEffect">
                                  <p:stCondLst>
                                    <p:cond delay="20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31640" y="1879664"/>
            <a:ext cx="6264696" cy="1200329"/>
          </a:xfrm>
          <a:prstGeom prst="rect">
            <a:avLst/>
          </a:prstGeom>
          <a:noFill/>
        </p:spPr>
        <p:txBody>
          <a:bodyPr wrap="square" rtlCol="0">
            <a:spAutoFit/>
          </a:bodyPr>
          <a:lstStyle/>
          <a:p>
            <a:pPr algn="just"/>
            <a:r>
              <a:rPr lang="fr-FR" dirty="0" smtClean="0">
                <a:latin typeface="Arial" pitchFamily="34" charset="0"/>
                <a:cs typeface="Arial" pitchFamily="34" charset="0"/>
              </a:rPr>
              <a:t>De 1950 à 1953 les Arpètes et les appelés du contingent portaient cet insigne, qui d’après nos anciens, était porté sur la base école de Rochefort (BER) par les élèves de 1949 à 1952.</a:t>
            </a:r>
          </a:p>
        </p:txBody>
      </p:sp>
      <p:pic>
        <p:nvPicPr>
          <p:cNvPr id="3074" name="Picture 2" descr="Insigne BER"/>
          <p:cNvPicPr>
            <a:picLocks noChangeAspect="1" noChangeArrowheads="1"/>
          </p:cNvPicPr>
          <p:nvPr/>
        </p:nvPicPr>
        <p:blipFill>
          <a:blip r:embed="rId2" cstate="print"/>
          <a:srcRect/>
          <a:stretch>
            <a:fillRect/>
          </a:stretch>
        </p:blipFill>
        <p:spPr bwMode="auto">
          <a:xfrm>
            <a:off x="2267744" y="3645024"/>
            <a:ext cx="4396088" cy="2664296"/>
          </a:xfrm>
          <a:prstGeom prst="rect">
            <a:avLst/>
          </a:prstGeom>
          <a:noFill/>
          <a:ln w="9525">
            <a:noFill/>
            <a:miter lim="800000"/>
            <a:headEnd/>
            <a:tailEnd/>
          </a:ln>
        </p:spPr>
      </p:pic>
      <p:sp>
        <p:nvSpPr>
          <p:cNvPr id="4" name="ZoneTexte 3"/>
          <p:cNvSpPr txBox="1"/>
          <p:nvPr/>
        </p:nvSpPr>
        <p:spPr>
          <a:xfrm>
            <a:off x="1619672" y="692696"/>
            <a:ext cx="5573321" cy="1200329"/>
          </a:xfrm>
          <a:prstGeom prst="rect">
            <a:avLst/>
          </a:prstGeom>
          <a:noFill/>
        </p:spPr>
        <p:txBody>
          <a:bodyPr wrap="none" rtlCol="0">
            <a:spAutoFit/>
          </a:bodyPr>
          <a:lstStyle/>
          <a:p>
            <a:pPr algn="ctr"/>
            <a:r>
              <a:rPr lang="fr-FR" b="1" dirty="0" smtClean="0">
                <a:latin typeface="Arial" pitchFamily="34" charset="0"/>
                <a:cs typeface="Arial" pitchFamily="34" charset="0"/>
              </a:rPr>
              <a:t>DE 1950 à 1953</a:t>
            </a:r>
            <a:r>
              <a:rPr lang="fr-FR" dirty="0" smtClean="0"/>
              <a:t>  </a:t>
            </a:r>
          </a:p>
          <a:p>
            <a:endParaRPr lang="fr-FR" dirty="0" smtClean="0"/>
          </a:p>
          <a:p>
            <a:pPr algn="ctr"/>
            <a:r>
              <a:rPr lang="fr-FR" dirty="0" smtClean="0">
                <a:latin typeface="Arial" pitchFamily="34" charset="0"/>
                <a:cs typeface="Arial" pitchFamily="34" charset="0"/>
              </a:rPr>
              <a:t>Insigne porté par les élèves de l’école de Saintes.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53" presetClass="entr" presetSubtype="0" fill="hold" nodeType="afterEffect">
                                  <p:stCondLst>
                                    <p:cond delay="200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2000" fill="hold"/>
                                        <p:tgtEl>
                                          <p:spTgt spid="3074"/>
                                        </p:tgtEl>
                                        <p:attrNameLst>
                                          <p:attrName>ppt_w</p:attrName>
                                        </p:attrNameLst>
                                      </p:cBhvr>
                                      <p:tavLst>
                                        <p:tav tm="0">
                                          <p:val>
                                            <p:fltVal val="0"/>
                                          </p:val>
                                        </p:tav>
                                        <p:tav tm="100000">
                                          <p:val>
                                            <p:strVal val="#ppt_w"/>
                                          </p:val>
                                        </p:tav>
                                      </p:tavLst>
                                    </p:anim>
                                    <p:anim calcmode="lin" valueType="num">
                                      <p:cBhvr>
                                        <p:cTn id="11" dur="2000" fill="hold"/>
                                        <p:tgtEl>
                                          <p:spTgt spid="3074"/>
                                        </p:tgtEl>
                                        <p:attrNameLst>
                                          <p:attrName>ppt_h</p:attrName>
                                        </p:attrNameLst>
                                      </p:cBhvr>
                                      <p:tavLst>
                                        <p:tav tm="0">
                                          <p:val>
                                            <p:fltVal val="0"/>
                                          </p:val>
                                        </p:tav>
                                        <p:tav tm="100000">
                                          <p:val>
                                            <p:strVal val="#ppt_h"/>
                                          </p:val>
                                        </p:tav>
                                      </p:tavLst>
                                    </p:anim>
                                    <p:animEffect transition="in" filter="fade">
                                      <p:cBhvr>
                                        <p:cTn id="12" dur="2000"/>
                                        <p:tgtEl>
                                          <p:spTgt spid="3074"/>
                                        </p:tgtEl>
                                      </p:cBhvr>
                                    </p:animEffect>
                                  </p:childTnLst>
                                </p:cTn>
                              </p:par>
                            </p:childTnLst>
                          </p:cTn>
                        </p:par>
                        <p:par>
                          <p:cTn id="13" fill="hold">
                            <p:stCondLst>
                              <p:cond delay="4500"/>
                            </p:stCondLst>
                            <p:childTnLst>
                              <p:par>
                                <p:cTn id="14" presetID="1" presetClass="entr" presetSubtype="0" fill="hold" grpId="0" nodeType="afterEffect">
                                  <p:stCondLst>
                                    <p:cond delay="20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signe BER"/>
          <p:cNvPicPr>
            <a:picLocks noChangeAspect="1" noChangeArrowheads="1"/>
          </p:cNvPicPr>
          <p:nvPr/>
        </p:nvPicPr>
        <p:blipFill>
          <a:blip r:embed="rId2" cstate="print"/>
          <a:srcRect/>
          <a:stretch>
            <a:fillRect/>
          </a:stretch>
        </p:blipFill>
        <p:spPr bwMode="auto">
          <a:xfrm>
            <a:off x="2339752" y="1412776"/>
            <a:ext cx="4396088" cy="2664296"/>
          </a:xfrm>
          <a:prstGeom prst="rect">
            <a:avLst/>
          </a:prstGeom>
          <a:noFill/>
          <a:ln w="9525">
            <a:noFill/>
            <a:miter lim="800000"/>
            <a:headEnd/>
            <a:tailEnd/>
          </a:ln>
        </p:spPr>
      </p:pic>
      <p:sp>
        <p:nvSpPr>
          <p:cNvPr id="6" name="ZoneTexte 5"/>
          <p:cNvSpPr txBox="1"/>
          <p:nvPr/>
        </p:nvSpPr>
        <p:spPr>
          <a:xfrm>
            <a:off x="1331640" y="4293096"/>
            <a:ext cx="6624736" cy="2031325"/>
          </a:xfrm>
          <a:prstGeom prst="rect">
            <a:avLst/>
          </a:prstGeom>
          <a:noFill/>
        </p:spPr>
        <p:txBody>
          <a:bodyPr wrap="square" rtlCol="0">
            <a:spAutoFit/>
          </a:bodyPr>
          <a:lstStyle/>
          <a:p>
            <a:pPr algn="just"/>
            <a:r>
              <a:rPr lang="fr-FR" dirty="0">
                <a:solidFill>
                  <a:srgbClr val="FFFF00"/>
                </a:solidFill>
                <a:latin typeface="Arial" pitchFamily="34" charset="0"/>
                <a:cs typeface="Arial" pitchFamily="34" charset="0"/>
              </a:rPr>
              <a:t>Insigne à la roue dentée doublement ailée frappée de la cocarde tricolore avec hélice tripale surmontant une croix de Lorraine et gravée entre les deux ailes dans sa partie supérieure les trois </a:t>
            </a:r>
            <a:r>
              <a:rPr lang="fr-FR" dirty="0" smtClean="0">
                <a:solidFill>
                  <a:srgbClr val="FFFF00"/>
                </a:solidFill>
                <a:latin typeface="Arial" pitchFamily="34" charset="0"/>
                <a:cs typeface="Arial" pitchFamily="34" charset="0"/>
              </a:rPr>
              <a:t>lettres </a:t>
            </a:r>
            <a:r>
              <a:rPr lang="fr-FR" dirty="0">
                <a:solidFill>
                  <a:srgbClr val="FFFF00"/>
                </a:solidFill>
                <a:latin typeface="Arial" pitchFamily="34" charset="0"/>
                <a:cs typeface="Arial" pitchFamily="34" charset="0"/>
              </a:rPr>
              <a:t>BER. </a:t>
            </a:r>
            <a:endParaRPr lang="fr-FR" dirty="0" smtClean="0">
              <a:solidFill>
                <a:srgbClr val="FFFF00"/>
              </a:solidFill>
              <a:latin typeface="Arial" pitchFamily="34" charset="0"/>
              <a:cs typeface="Arial" pitchFamily="34" charset="0"/>
            </a:endParaRPr>
          </a:p>
          <a:p>
            <a:pPr algn="just"/>
            <a:r>
              <a:rPr lang="fr-FR" dirty="0" smtClean="0">
                <a:solidFill>
                  <a:srgbClr val="FFFF00"/>
                </a:solidFill>
                <a:latin typeface="Arial" pitchFamily="34" charset="0"/>
                <a:cs typeface="Arial" pitchFamily="34" charset="0"/>
              </a:rPr>
              <a:t>Cet </a:t>
            </a:r>
            <a:r>
              <a:rPr lang="fr-FR" dirty="0">
                <a:solidFill>
                  <a:srgbClr val="FFFF00"/>
                </a:solidFill>
                <a:latin typeface="Arial" pitchFamily="34" charset="0"/>
                <a:cs typeface="Arial" pitchFamily="34" charset="0"/>
              </a:rPr>
              <a:t>insigne ne figure pas dans le répertoire des blasons insignes de l’Armée de l’air.</a:t>
            </a:r>
          </a:p>
          <a:p>
            <a:endParaRPr lang="fr-FR" dirty="0"/>
          </a:p>
        </p:txBody>
      </p:sp>
      <p:sp>
        <p:nvSpPr>
          <p:cNvPr id="7" name="ZoneTexte 6"/>
          <p:cNvSpPr txBox="1"/>
          <p:nvPr/>
        </p:nvSpPr>
        <p:spPr>
          <a:xfrm>
            <a:off x="3059832" y="764704"/>
            <a:ext cx="2996333" cy="738664"/>
          </a:xfrm>
          <a:prstGeom prst="rect">
            <a:avLst/>
          </a:prstGeom>
          <a:noFill/>
        </p:spPr>
        <p:txBody>
          <a:bodyPr wrap="square" rtlCol="0">
            <a:spAutoFit/>
          </a:bodyPr>
          <a:lstStyle/>
          <a:p>
            <a:r>
              <a:rPr lang="fr-FR" sz="2400" i="1" dirty="0">
                <a:solidFill>
                  <a:srgbClr val="FFFF00"/>
                </a:solidFill>
                <a:latin typeface="Arial" pitchFamily="34" charset="0"/>
                <a:cs typeface="Arial" pitchFamily="34" charset="0"/>
              </a:rPr>
              <a:t>Définition héraldique</a:t>
            </a:r>
            <a:endParaRPr lang="fr-FR" sz="2400" dirty="0">
              <a:solidFill>
                <a:srgbClr val="FFFF00"/>
              </a:solidFill>
              <a:latin typeface="Arial" pitchFamily="34" charset="0"/>
              <a:cs typeface="Arial" pitchFamily="34" charset="0"/>
            </a:endParaRPr>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31640" y="1962706"/>
            <a:ext cx="6264696" cy="1754326"/>
          </a:xfrm>
          <a:prstGeom prst="rect">
            <a:avLst/>
          </a:prstGeom>
          <a:noFill/>
        </p:spPr>
        <p:txBody>
          <a:bodyPr wrap="square" rtlCol="0">
            <a:spAutoFit/>
          </a:bodyPr>
          <a:lstStyle/>
          <a:p>
            <a:pPr algn="just"/>
            <a:r>
              <a:rPr lang="fr-FR" dirty="0" smtClean="0">
                <a:latin typeface="Arial" pitchFamily="34" charset="0"/>
                <a:cs typeface="Arial" pitchFamily="34" charset="0"/>
              </a:rPr>
              <a:t>Ce modèle était porté uniquement par les élèves apprentis mécaniciens de la base école 721 Rochefort puis de Saintes de 1954 à 1966</a:t>
            </a:r>
          </a:p>
          <a:p>
            <a:pPr algn="just"/>
            <a:endParaRPr lang="fr-FR" dirty="0" smtClean="0">
              <a:latin typeface="Arial" pitchFamily="34" charset="0"/>
              <a:cs typeface="Arial" pitchFamily="34" charset="0"/>
            </a:endParaRPr>
          </a:p>
          <a:p>
            <a:pPr algn="just"/>
            <a:r>
              <a:rPr lang="fr-FR" dirty="0" smtClean="0">
                <a:latin typeface="Arial" pitchFamily="34" charset="0"/>
                <a:cs typeface="Arial" pitchFamily="34" charset="0"/>
              </a:rPr>
              <a:t>Il a été repris depuis par les membres de l’Association des anciens élèves.</a:t>
            </a:r>
          </a:p>
        </p:txBody>
      </p:sp>
      <p:pic>
        <p:nvPicPr>
          <p:cNvPr id="3074" name="Picture 2" descr="Insigne BER"/>
          <p:cNvPicPr>
            <a:picLocks noChangeAspect="1" noChangeArrowheads="1"/>
          </p:cNvPicPr>
          <p:nvPr/>
        </p:nvPicPr>
        <p:blipFill>
          <a:blip r:embed="rId2" cstate="print"/>
          <a:stretch>
            <a:fillRect/>
          </a:stretch>
        </p:blipFill>
        <p:spPr bwMode="auto">
          <a:xfrm>
            <a:off x="3131840" y="3645024"/>
            <a:ext cx="2675797" cy="3068960"/>
          </a:xfrm>
          <a:prstGeom prst="rect">
            <a:avLst/>
          </a:prstGeom>
          <a:noFill/>
          <a:ln w="9525">
            <a:noFill/>
            <a:miter lim="800000"/>
            <a:headEnd/>
            <a:tailEnd/>
          </a:ln>
        </p:spPr>
      </p:pic>
      <p:sp>
        <p:nvSpPr>
          <p:cNvPr id="4" name="ZoneTexte 3"/>
          <p:cNvSpPr txBox="1"/>
          <p:nvPr/>
        </p:nvSpPr>
        <p:spPr>
          <a:xfrm>
            <a:off x="1662975" y="836712"/>
            <a:ext cx="5573321" cy="1200329"/>
          </a:xfrm>
          <a:prstGeom prst="rect">
            <a:avLst/>
          </a:prstGeom>
          <a:noFill/>
        </p:spPr>
        <p:txBody>
          <a:bodyPr wrap="none" rtlCol="0">
            <a:spAutoFit/>
          </a:bodyPr>
          <a:lstStyle/>
          <a:p>
            <a:pPr algn="ctr"/>
            <a:r>
              <a:rPr lang="fr-FR" b="1" dirty="0" smtClean="0">
                <a:latin typeface="Arial" pitchFamily="34" charset="0"/>
                <a:cs typeface="Arial" pitchFamily="34" charset="0"/>
              </a:rPr>
              <a:t>DE 1954 à 1965</a:t>
            </a:r>
            <a:r>
              <a:rPr lang="fr-FR" dirty="0" smtClean="0"/>
              <a:t>  </a:t>
            </a:r>
          </a:p>
          <a:p>
            <a:endParaRPr lang="fr-FR" dirty="0" smtClean="0"/>
          </a:p>
          <a:p>
            <a:pPr algn="ctr"/>
            <a:r>
              <a:rPr lang="fr-FR" dirty="0" smtClean="0">
                <a:latin typeface="Arial" pitchFamily="34" charset="0"/>
                <a:cs typeface="Arial" pitchFamily="34" charset="0"/>
              </a:rPr>
              <a:t>Insigne porté par les élèves de l’école de Saintes.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53" presetClass="entr" presetSubtype="0" fill="hold" nodeType="afterEffect">
                                  <p:stCondLst>
                                    <p:cond delay="2000"/>
                                  </p:stCondLst>
                                  <p:childTnLst>
                                    <p:set>
                                      <p:cBhvr>
                                        <p:cTn id="9" dur="1" fill="hold">
                                          <p:stCondLst>
                                            <p:cond delay="0"/>
                                          </p:stCondLst>
                                        </p:cTn>
                                        <p:tgtEl>
                                          <p:spTgt spid="3074"/>
                                        </p:tgtEl>
                                        <p:attrNameLst>
                                          <p:attrName>style.visibility</p:attrName>
                                        </p:attrNameLst>
                                      </p:cBhvr>
                                      <p:to>
                                        <p:strVal val="visible"/>
                                      </p:to>
                                    </p:set>
                                    <p:anim calcmode="lin" valueType="num">
                                      <p:cBhvr>
                                        <p:cTn id="10" dur="2000" fill="hold"/>
                                        <p:tgtEl>
                                          <p:spTgt spid="3074"/>
                                        </p:tgtEl>
                                        <p:attrNameLst>
                                          <p:attrName>ppt_w</p:attrName>
                                        </p:attrNameLst>
                                      </p:cBhvr>
                                      <p:tavLst>
                                        <p:tav tm="0">
                                          <p:val>
                                            <p:fltVal val="0"/>
                                          </p:val>
                                        </p:tav>
                                        <p:tav tm="100000">
                                          <p:val>
                                            <p:strVal val="#ppt_w"/>
                                          </p:val>
                                        </p:tav>
                                      </p:tavLst>
                                    </p:anim>
                                    <p:anim calcmode="lin" valueType="num">
                                      <p:cBhvr>
                                        <p:cTn id="11" dur="2000" fill="hold"/>
                                        <p:tgtEl>
                                          <p:spTgt spid="3074"/>
                                        </p:tgtEl>
                                        <p:attrNameLst>
                                          <p:attrName>ppt_h</p:attrName>
                                        </p:attrNameLst>
                                      </p:cBhvr>
                                      <p:tavLst>
                                        <p:tav tm="0">
                                          <p:val>
                                            <p:fltVal val="0"/>
                                          </p:val>
                                        </p:tav>
                                        <p:tav tm="100000">
                                          <p:val>
                                            <p:strVal val="#ppt_h"/>
                                          </p:val>
                                        </p:tav>
                                      </p:tavLst>
                                    </p:anim>
                                    <p:animEffect transition="in" filter="fade">
                                      <p:cBhvr>
                                        <p:cTn id="12" dur="2000"/>
                                        <p:tgtEl>
                                          <p:spTgt spid="3074"/>
                                        </p:tgtEl>
                                      </p:cBhvr>
                                    </p:animEffect>
                                  </p:childTnLst>
                                </p:cTn>
                              </p:par>
                            </p:childTnLst>
                          </p:cTn>
                        </p:par>
                        <p:par>
                          <p:cTn id="13" fill="hold">
                            <p:stCondLst>
                              <p:cond delay="4500"/>
                            </p:stCondLst>
                            <p:childTnLst>
                              <p:par>
                                <p:cTn id="14" presetID="1" presetClass="entr" presetSubtype="0" fill="hold" grpId="0" nodeType="afterEffect">
                                  <p:stCondLst>
                                    <p:cond delay="200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nsigne BER"/>
          <p:cNvPicPr>
            <a:picLocks noChangeAspect="1" noChangeArrowheads="1"/>
          </p:cNvPicPr>
          <p:nvPr/>
        </p:nvPicPr>
        <p:blipFill>
          <a:blip r:embed="rId2" cstate="print"/>
          <a:stretch>
            <a:fillRect/>
          </a:stretch>
        </p:blipFill>
        <p:spPr bwMode="auto">
          <a:xfrm>
            <a:off x="3376309" y="1412776"/>
            <a:ext cx="2322974" cy="2664296"/>
          </a:xfrm>
          <a:prstGeom prst="rect">
            <a:avLst/>
          </a:prstGeom>
          <a:noFill/>
          <a:ln w="9525">
            <a:noFill/>
            <a:miter lim="800000"/>
            <a:headEnd/>
            <a:tailEnd/>
          </a:ln>
        </p:spPr>
      </p:pic>
      <p:sp>
        <p:nvSpPr>
          <p:cNvPr id="6" name="ZoneTexte 5"/>
          <p:cNvSpPr txBox="1"/>
          <p:nvPr/>
        </p:nvSpPr>
        <p:spPr>
          <a:xfrm>
            <a:off x="1331640" y="4293097"/>
            <a:ext cx="6624736" cy="2585323"/>
          </a:xfrm>
          <a:prstGeom prst="rect">
            <a:avLst/>
          </a:prstGeom>
          <a:noFill/>
        </p:spPr>
        <p:txBody>
          <a:bodyPr wrap="square" rtlCol="0">
            <a:spAutoFit/>
          </a:bodyPr>
          <a:lstStyle/>
          <a:p>
            <a:pPr algn="just"/>
            <a:r>
              <a:rPr lang="fr-FR" dirty="0" smtClean="0">
                <a:solidFill>
                  <a:srgbClr val="FFFF00"/>
                </a:solidFill>
                <a:latin typeface="Arial" pitchFamily="34" charset="0"/>
                <a:cs typeface="Arial" pitchFamily="34" charset="0"/>
              </a:rPr>
              <a:t>La roue dentée de sable et d’argent qui forme l’insigne symbolise la mécanique.</a:t>
            </a:r>
          </a:p>
          <a:p>
            <a:pPr algn="just"/>
            <a:r>
              <a:rPr lang="fr-FR" dirty="0" smtClean="0">
                <a:solidFill>
                  <a:srgbClr val="FFFF00"/>
                </a:solidFill>
                <a:latin typeface="Arial" pitchFamily="34" charset="0"/>
                <a:cs typeface="Arial" pitchFamily="34" charset="0"/>
              </a:rPr>
              <a:t>L’aile qui sort légèrement au côté droit et en haut de la roue dentée représente l’armée de l’air</a:t>
            </a:r>
          </a:p>
          <a:p>
            <a:pPr algn="just"/>
            <a:r>
              <a:rPr lang="fr-FR" dirty="0" smtClean="0">
                <a:solidFill>
                  <a:srgbClr val="FFFF00"/>
                </a:solidFill>
                <a:latin typeface="Arial" pitchFamily="34" charset="0"/>
                <a:cs typeface="Arial" pitchFamily="34" charset="0"/>
              </a:rPr>
              <a:t>Les deux lettres d’or A.M. pour apprenti mécanicien.</a:t>
            </a:r>
          </a:p>
          <a:p>
            <a:pPr algn="just"/>
            <a:endParaRPr lang="fr-FR" dirty="0" smtClean="0">
              <a:solidFill>
                <a:srgbClr val="FFFF00"/>
              </a:solidFill>
              <a:latin typeface="Arial" pitchFamily="34" charset="0"/>
              <a:cs typeface="Arial" pitchFamily="34" charset="0"/>
            </a:endParaRPr>
          </a:p>
          <a:p>
            <a:pPr algn="just"/>
            <a:r>
              <a:rPr lang="fr-FR" dirty="0" smtClean="0">
                <a:solidFill>
                  <a:srgbClr val="FFFF00"/>
                </a:solidFill>
                <a:latin typeface="Arial" pitchFamily="34" charset="0"/>
                <a:cs typeface="Arial" pitchFamily="34" charset="0"/>
              </a:rPr>
              <a:t>Il est homologué sous le numéro A 590.</a:t>
            </a:r>
          </a:p>
          <a:p>
            <a:pPr algn="just"/>
            <a:endParaRPr lang="fr-FR" dirty="0" smtClean="0">
              <a:solidFill>
                <a:srgbClr val="FFFF00"/>
              </a:solidFill>
              <a:latin typeface="Arial" pitchFamily="34" charset="0"/>
              <a:cs typeface="Arial" pitchFamily="34" charset="0"/>
            </a:endParaRPr>
          </a:p>
          <a:p>
            <a:endParaRPr lang="fr-FR" dirty="0"/>
          </a:p>
        </p:txBody>
      </p:sp>
      <p:sp>
        <p:nvSpPr>
          <p:cNvPr id="7" name="ZoneTexte 6"/>
          <p:cNvSpPr txBox="1"/>
          <p:nvPr/>
        </p:nvSpPr>
        <p:spPr>
          <a:xfrm>
            <a:off x="2915816" y="764704"/>
            <a:ext cx="3168352" cy="738664"/>
          </a:xfrm>
          <a:prstGeom prst="rect">
            <a:avLst/>
          </a:prstGeom>
          <a:noFill/>
        </p:spPr>
        <p:txBody>
          <a:bodyPr wrap="square" rtlCol="0">
            <a:spAutoFit/>
          </a:bodyPr>
          <a:lstStyle/>
          <a:p>
            <a:pPr algn="ctr"/>
            <a:r>
              <a:rPr lang="fr-FR" sz="2400" i="1" dirty="0">
                <a:solidFill>
                  <a:srgbClr val="FFFF00"/>
                </a:solidFill>
                <a:latin typeface="Arial" pitchFamily="34" charset="0"/>
                <a:cs typeface="Arial" pitchFamily="34" charset="0"/>
              </a:rPr>
              <a:t>Définition </a:t>
            </a:r>
            <a:r>
              <a:rPr lang="fr-FR" sz="2400" i="1" dirty="0" smtClean="0">
                <a:solidFill>
                  <a:srgbClr val="FFFF00"/>
                </a:solidFill>
                <a:latin typeface="Arial" pitchFamily="34" charset="0"/>
                <a:cs typeface="Arial" pitchFamily="34" charset="0"/>
              </a:rPr>
              <a:t>symbolique</a:t>
            </a:r>
            <a:endParaRPr lang="fr-FR" sz="2400" dirty="0">
              <a:solidFill>
                <a:srgbClr val="FFFF00"/>
              </a:solidFill>
              <a:latin typeface="Arial" pitchFamily="34" charset="0"/>
              <a:cs typeface="Arial" pitchFamily="34" charset="0"/>
            </a:endParaRPr>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229</TotalTime>
  <Words>582</Words>
  <Application>Microsoft Office PowerPoint</Application>
  <PresentationFormat>Affichage à l'écran (4:3)</PresentationFormat>
  <Paragraphs>72</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Débit</vt:lpstr>
      <vt:lpstr>L’insigne Arpète</vt:lpstr>
      <vt:lpstr>Historique</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L’insigne Arpète</dc:title>
  <dc:creator>DUVIGNEAU Bernard</dc:creator>
  <cp:lastModifiedBy>DUVIGNEAU Bernard</cp:lastModifiedBy>
  <cp:revision>40</cp:revision>
  <dcterms:created xsi:type="dcterms:W3CDTF">2017-09-20T15:32:52Z</dcterms:created>
  <dcterms:modified xsi:type="dcterms:W3CDTF">2017-09-21T13:19:19Z</dcterms:modified>
</cp:coreProperties>
</file>